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91842-D689-442F-A657-1E1F89D0C47A}" type="datetimeFigureOut">
              <a:rPr lang="fr-FR" smtClean="0"/>
              <a:pPr/>
              <a:t>01/12/2022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DAD8-A42C-4606-8CF8-FEA645ABA88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91842-D689-442F-A657-1E1F89D0C47A}" type="datetimeFigureOut">
              <a:rPr lang="fr-FR" smtClean="0"/>
              <a:pPr/>
              <a:t>01/12/2022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DAD8-A42C-4606-8CF8-FEA645ABA88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91842-D689-442F-A657-1E1F89D0C47A}" type="datetimeFigureOut">
              <a:rPr lang="fr-FR" smtClean="0"/>
              <a:pPr/>
              <a:t>01/12/2022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DAD8-A42C-4606-8CF8-FEA645ABA88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91842-D689-442F-A657-1E1F89D0C47A}" type="datetimeFigureOut">
              <a:rPr lang="fr-FR" smtClean="0"/>
              <a:pPr/>
              <a:t>01/12/2022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DAD8-A42C-4606-8CF8-FEA645ABA88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91842-D689-442F-A657-1E1F89D0C47A}" type="datetimeFigureOut">
              <a:rPr lang="fr-FR" smtClean="0"/>
              <a:pPr/>
              <a:t>01/12/2022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DAD8-A42C-4606-8CF8-FEA645ABA88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91842-D689-442F-A657-1E1F89D0C47A}" type="datetimeFigureOut">
              <a:rPr lang="fr-FR" smtClean="0"/>
              <a:pPr/>
              <a:t>01/12/2022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DAD8-A42C-4606-8CF8-FEA645ABA88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91842-D689-442F-A657-1E1F89D0C47A}" type="datetimeFigureOut">
              <a:rPr lang="fr-FR" smtClean="0"/>
              <a:pPr/>
              <a:t>01/12/2022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DAD8-A42C-4606-8CF8-FEA645ABA88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91842-D689-442F-A657-1E1F89D0C47A}" type="datetimeFigureOut">
              <a:rPr lang="fr-FR" smtClean="0"/>
              <a:pPr/>
              <a:t>01/12/2022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DAD8-A42C-4606-8CF8-FEA645ABA88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91842-D689-442F-A657-1E1F89D0C47A}" type="datetimeFigureOut">
              <a:rPr lang="fr-FR" smtClean="0"/>
              <a:pPr/>
              <a:t>01/12/2022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DAD8-A42C-4606-8CF8-FEA645ABA88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91842-D689-442F-A657-1E1F89D0C47A}" type="datetimeFigureOut">
              <a:rPr lang="fr-FR" smtClean="0"/>
              <a:pPr/>
              <a:t>01/12/2022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DAD8-A42C-4606-8CF8-FEA645ABA88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91842-D689-442F-A657-1E1F89D0C47A}" type="datetimeFigureOut">
              <a:rPr lang="fr-FR" smtClean="0"/>
              <a:pPr/>
              <a:t>01/12/2022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ADAD8-A42C-4606-8CF8-FEA645ABA88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91842-D689-442F-A657-1E1F89D0C47A}" type="datetimeFigureOut">
              <a:rPr lang="fr-FR" smtClean="0"/>
              <a:pPr/>
              <a:t>01/12/2022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ADAD8-A42C-4606-8CF8-FEA645ABA88A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Image 35" descr="Fichier:Badji Mokhtar - Annaba University Logo.png â WikipÃ©d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44624"/>
            <a:ext cx="1063625" cy="1109663"/>
          </a:xfrm>
          <a:prstGeom prst="rect">
            <a:avLst/>
          </a:prstGeom>
          <a:noFill/>
        </p:spPr>
      </p:pic>
      <p:pic>
        <p:nvPicPr>
          <p:cNvPr id="2050" name="Picture 2" descr="Fichier:Badji Mokhtar - Annaba University Logo.png â WikipÃ©d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9642" y="44624"/>
            <a:ext cx="1058862" cy="1109663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-2416"/>
            <a:ext cx="910748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DZ" sz="2000" b="1" dirty="0" smtClean="0"/>
              <a:t>الجمهورية الجزائرية الديمقراطية الشعبية</a:t>
            </a:r>
            <a:endParaRPr kumimoji="0" lang="ar-DZ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libri" pitchFamily="34" charset="0"/>
              <a:cs typeface="Simplified Arabic" pitchFamily="18" charset="-78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Simplified Arabic" pitchFamily="18" charset="-78"/>
              </a:rPr>
              <a:t>وزارة التعليم العالي والبحث العلمي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Simplified Arabic" pitchFamily="18" charset="-78"/>
              </a:rPr>
              <a:t>جامعة </a:t>
            </a:r>
            <a:r>
              <a:rPr kumimoji="0" lang="ar-DZ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Simplified Arabic" pitchFamily="18" charset="-78"/>
              </a:rPr>
              <a:t>باجي</a:t>
            </a: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Simplified Arabic" pitchFamily="18" charset="-78"/>
              </a:rPr>
              <a:t> مختار </a:t>
            </a:r>
            <a:r>
              <a:rPr kumimoji="0" lang="ar-DZ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Simplified Arabic" pitchFamily="18" charset="-78"/>
              </a:rPr>
              <a:t>عنابة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Simplified Arabic" pitchFamily="18" charset="-78"/>
              </a:rPr>
              <a:t>نيابة مديرية الجامعة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Simplified Arabic" pitchFamily="18" charset="-78"/>
              </a:rPr>
              <a:t> </a:t>
            </a: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Simplified Arabic" pitchFamily="18" charset="-78"/>
              </a:rPr>
              <a:t>للتكوين العالي في الطورين الأول والثاني والتكوين المتواصل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libri" pitchFamily="34" charset="0"/>
                <a:cs typeface="Simplified Arabic" pitchFamily="18" charset="-78"/>
              </a:rPr>
              <a:t> والشهادات والتكوين العالي في التدرج</a:t>
            </a:r>
            <a:endParaRPr kumimoji="0" lang="ar-D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547664" y="1610797"/>
            <a:ext cx="59766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الكلية: .........................................</a:t>
            </a:r>
            <a:endParaRPr lang="ar-DZ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ar-D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القسم: ..........................................</a:t>
            </a:r>
            <a:endParaRPr lang="fr-F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03848" y="2483604"/>
            <a:ext cx="28248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b="1" dirty="0"/>
              <a:t>رمز </a:t>
            </a:r>
            <a:r>
              <a:rPr lang="ar-DZ" b="1" dirty="0" err="1"/>
              <a:t>المشروع : ……………….......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827584" y="3212976"/>
            <a:ext cx="74168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3600" b="1" dirty="0" smtClean="0"/>
              <a:t>عنوان </a:t>
            </a:r>
            <a:r>
              <a:rPr lang="ar-DZ" sz="3600" b="1" dirty="0" err="1"/>
              <a:t>المشروع </a:t>
            </a:r>
            <a:r>
              <a:rPr lang="ar-DZ" sz="3600" b="1" dirty="0" err="1" smtClean="0"/>
              <a:t>:</a:t>
            </a:r>
            <a:endParaRPr lang="ar-DZ" sz="3600" b="1" dirty="0" smtClean="0"/>
          </a:p>
          <a:p>
            <a:pPr algn="ctr"/>
            <a:r>
              <a:rPr lang="ar-DZ" sz="3600" b="1" dirty="0" smtClean="0"/>
              <a:t>.....................………………........................................................................</a:t>
            </a:r>
            <a:endParaRPr lang="fr-FR" sz="3600" dirty="0"/>
          </a:p>
        </p:txBody>
      </p:sp>
      <p:sp>
        <p:nvSpPr>
          <p:cNvPr id="11" name="ZoneTexte 10"/>
          <p:cNvSpPr txBox="1"/>
          <p:nvPr/>
        </p:nvSpPr>
        <p:spPr>
          <a:xfrm>
            <a:off x="2915816" y="5949280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2022/2023</a:t>
            </a:r>
            <a:endParaRPr lang="fr-F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107505" y="1849760"/>
          <a:ext cx="8856983" cy="3169920"/>
        </p:xfrm>
        <a:graphic>
          <a:graphicData uri="http://schemas.openxmlformats.org/drawingml/2006/table">
            <a:tbl>
              <a:tblPr rtl="1"/>
              <a:tblGrid>
                <a:gridCol w="1770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09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0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20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20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7130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600" b="1" dirty="0">
                          <a:latin typeface="Simplified Arabic"/>
                          <a:ea typeface="Calibri"/>
                          <a:cs typeface="Sakkal Majalla"/>
                        </a:rPr>
                        <a:t>اسم ولقب الطالب</a:t>
                      </a:r>
                      <a:endParaRPr lang="fr-FR" sz="1600" dirty="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600" b="1" dirty="0">
                          <a:latin typeface="Simplified Arabic"/>
                          <a:ea typeface="Calibri"/>
                          <a:cs typeface="Sakkal Majalla"/>
                        </a:rPr>
                        <a:t>الكلية</a:t>
                      </a:r>
                      <a:endParaRPr lang="fr-FR" sz="1600" dirty="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600" b="1" dirty="0">
                          <a:latin typeface="Simplified Arabic"/>
                          <a:ea typeface="Calibri"/>
                          <a:cs typeface="Sakkal Majalla"/>
                        </a:rPr>
                        <a:t>القسم</a:t>
                      </a:r>
                      <a:endParaRPr lang="fr-FR" sz="1600" dirty="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600" b="1">
                          <a:latin typeface="Simplified Arabic"/>
                          <a:ea typeface="Calibri"/>
                          <a:cs typeface="Sakkal Majalla"/>
                        </a:rPr>
                        <a:t>التخصص</a:t>
                      </a:r>
                      <a:endParaRPr lang="fr-FR" sz="160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600" b="1" dirty="0">
                          <a:latin typeface="Simplified Arabic"/>
                          <a:ea typeface="Calibri"/>
                          <a:cs typeface="Sakkal Majalla"/>
                        </a:rPr>
                        <a:t>المستوى</a:t>
                      </a:r>
                      <a:endParaRPr lang="fr-FR" sz="1600" dirty="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60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fr-FR" sz="160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fr-FR" sz="160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fr-FR" sz="160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fr-FR" sz="1600" dirty="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DZ" sz="1600" b="1" dirty="0" err="1" smtClean="0">
                          <a:latin typeface="Simplified Arabic"/>
                          <a:ea typeface="Calibri"/>
                          <a:cs typeface="Sakkal Majalla"/>
                        </a:rPr>
                        <a:t>ل3</a:t>
                      </a:r>
                      <a:r>
                        <a:rPr lang="fr-FR" sz="1600" b="1" dirty="0" smtClean="0">
                          <a:latin typeface="Sakkal Majalla"/>
                          <a:ea typeface="Calibri"/>
                          <a:cs typeface="Sakkal Majalla"/>
                          <a:sym typeface="Wingdings"/>
                        </a:rPr>
                        <a:t></a:t>
                      </a:r>
                      <a:r>
                        <a:rPr lang="fr-FR" sz="1600" b="1" dirty="0" smtClean="0">
                          <a:latin typeface="Sakkal Majalla"/>
                          <a:ea typeface="Calibri"/>
                          <a:cs typeface="Arial"/>
                        </a:rPr>
                        <a:t> </a:t>
                      </a:r>
                      <a:r>
                        <a:rPr lang="ar-DZ" sz="1600" b="1" dirty="0">
                          <a:latin typeface="Sakkal Majalla"/>
                          <a:ea typeface="Calibri"/>
                          <a:cs typeface="Arial"/>
                        </a:rPr>
                        <a:t>م </a:t>
                      </a:r>
                      <a:r>
                        <a:rPr lang="ar-DZ" sz="1600" b="1" dirty="0" smtClean="0">
                          <a:latin typeface="Sakkal Majalla"/>
                          <a:ea typeface="Calibri"/>
                          <a:cs typeface="Arial"/>
                        </a:rPr>
                        <a:t>2</a:t>
                      </a:r>
                      <a:r>
                        <a:rPr lang="fr-FR" sz="1600" b="1" dirty="0" smtClean="0">
                          <a:latin typeface="Sakkal Majalla"/>
                          <a:ea typeface="Calibri"/>
                          <a:cs typeface="Sakkal Majalla"/>
                          <a:sym typeface="Wingdings"/>
                        </a:rPr>
                        <a:t></a:t>
                      </a:r>
                      <a:r>
                        <a:rPr lang="fr-FR" sz="1600" b="1" dirty="0" smtClean="0">
                          <a:latin typeface="Sakkal Majalla"/>
                          <a:ea typeface="Calibri"/>
                          <a:cs typeface="Arial"/>
                        </a:rPr>
                        <a:t> </a:t>
                      </a:r>
                      <a:r>
                        <a:rPr lang="ar-DZ" sz="1600" b="1" dirty="0" smtClean="0">
                          <a:latin typeface="Simplified Arabic"/>
                          <a:ea typeface="Calibri"/>
                          <a:cs typeface="Sakkal Majalla"/>
                        </a:rPr>
                        <a:t>دكتوراه </a:t>
                      </a:r>
                      <a:r>
                        <a:rPr lang="fr-FR" sz="1600" b="1" dirty="0">
                          <a:latin typeface="Calibri"/>
                          <a:ea typeface="Calibri"/>
                          <a:cs typeface="Calibri"/>
                          <a:sym typeface="Wingdings"/>
                        </a:rPr>
                        <a:t></a:t>
                      </a:r>
                      <a:endParaRPr lang="fr-FR" sz="1600" dirty="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60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fr-FR" sz="160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fr-FR" sz="160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fr-FR" sz="160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fr-FR" sz="160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DZ" sz="1600" b="1" smtClean="0">
                          <a:latin typeface="Simplified Arabic"/>
                          <a:ea typeface="Calibri"/>
                          <a:cs typeface="Sakkal Majalla"/>
                        </a:rPr>
                        <a:t>ل3</a:t>
                      </a:r>
                      <a:r>
                        <a:rPr lang="fr-FR" sz="1600" b="1" smtClean="0">
                          <a:latin typeface="Sakkal Majalla"/>
                          <a:ea typeface="Calibri"/>
                          <a:cs typeface="Sakkal Majalla"/>
                          <a:sym typeface="Wingdings"/>
                        </a:rPr>
                        <a:t></a:t>
                      </a:r>
                      <a:r>
                        <a:rPr lang="fr-FR" sz="1600" b="1" smtClean="0">
                          <a:latin typeface="Sakkal Majalla"/>
                          <a:ea typeface="Calibri"/>
                          <a:cs typeface="Arial"/>
                        </a:rPr>
                        <a:t> </a:t>
                      </a:r>
                      <a:r>
                        <a:rPr lang="ar-DZ" sz="1600" b="1" smtClean="0">
                          <a:latin typeface="Sakkal Majalla"/>
                          <a:ea typeface="Calibri"/>
                          <a:cs typeface="Arial"/>
                        </a:rPr>
                        <a:t>م 2</a:t>
                      </a:r>
                      <a:r>
                        <a:rPr lang="fr-FR" sz="1600" b="1" smtClean="0">
                          <a:latin typeface="Sakkal Majalla"/>
                          <a:ea typeface="Calibri"/>
                          <a:cs typeface="Sakkal Majalla"/>
                          <a:sym typeface="Wingdings"/>
                        </a:rPr>
                        <a:t></a:t>
                      </a:r>
                      <a:r>
                        <a:rPr lang="fr-FR" sz="1600" b="1" smtClean="0">
                          <a:latin typeface="Sakkal Majalla"/>
                          <a:ea typeface="Calibri"/>
                          <a:cs typeface="Arial"/>
                        </a:rPr>
                        <a:t> </a:t>
                      </a:r>
                      <a:r>
                        <a:rPr lang="ar-DZ" sz="1600" b="1" smtClean="0">
                          <a:latin typeface="Simplified Arabic"/>
                          <a:ea typeface="Calibri"/>
                          <a:cs typeface="Sakkal Majalla"/>
                        </a:rPr>
                        <a:t>دكتوراه </a:t>
                      </a:r>
                      <a:r>
                        <a:rPr lang="fr-FR" sz="1600" b="1" smtClean="0">
                          <a:latin typeface="Calibri"/>
                          <a:ea typeface="Calibri"/>
                          <a:cs typeface="Calibri"/>
                          <a:sym typeface="Wingdings"/>
                        </a:rPr>
                        <a:t></a:t>
                      </a:r>
                      <a:endParaRPr lang="fr-FR" sz="1600" dirty="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60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fr-FR" sz="160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fr-FR" sz="1600" dirty="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fr-FR" sz="160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fr-FR" sz="160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DZ" sz="1600" b="1" smtClean="0">
                          <a:latin typeface="Simplified Arabic"/>
                          <a:ea typeface="Calibri"/>
                          <a:cs typeface="Sakkal Majalla"/>
                        </a:rPr>
                        <a:t>ل3</a:t>
                      </a:r>
                      <a:r>
                        <a:rPr lang="fr-FR" sz="1600" b="1" smtClean="0">
                          <a:latin typeface="Sakkal Majalla"/>
                          <a:ea typeface="Calibri"/>
                          <a:cs typeface="Sakkal Majalla"/>
                          <a:sym typeface="Wingdings"/>
                        </a:rPr>
                        <a:t></a:t>
                      </a:r>
                      <a:r>
                        <a:rPr lang="fr-FR" sz="1600" b="1" smtClean="0">
                          <a:latin typeface="Sakkal Majalla"/>
                          <a:ea typeface="Calibri"/>
                          <a:cs typeface="Arial"/>
                        </a:rPr>
                        <a:t> </a:t>
                      </a:r>
                      <a:r>
                        <a:rPr lang="ar-DZ" sz="1600" b="1" smtClean="0">
                          <a:latin typeface="Sakkal Majalla"/>
                          <a:ea typeface="Calibri"/>
                          <a:cs typeface="Arial"/>
                        </a:rPr>
                        <a:t>م 2</a:t>
                      </a:r>
                      <a:r>
                        <a:rPr lang="fr-FR" sz="1600" b="1" smtClean="0">
                          <a:latin typeface="Sakkal Majalla"/>
                          <a:ea typeface="Calibri"/>
                          <a:cs typeface="Sakkal Majalla"/>
                          <a:sym typeface="Wingdings"/>
                        </a:rPr>
                        <a:t></a:t>
                      </a:r>
                      <a:r>
                        <a:rPr lang="fr-FR" sz="1600" b="1" smtClean="0">
                          <a:latin typeface="Sakkal Majalla"/>
                          <a:ea typeface="Calibri"/>
                          <a:cs typeface="Arial"/>
                        </a:rPr>
                        <a:t> </a:t>
                      </a:r>
                      <a:r>
                        <a:rPr lang="ar-DZ" sz="1600" b="1" smtClean="0">
                          <a:latin typeface="Simplified Arabic"/>
                          <a:ea typeface="Calibri"/>
                          <a:cs typeface="Sakkal Majalla"/>
                        </a:rPr>
                        <a:t>دكتوراه </a:t>
                      </a:r>
                      <a:r>
                        <a:rPr lang="fr-FR" sz="1600" b="1" smtClean="0">
                          <a:latin typeface="Calibri"/>
                          <a:ea typeface="Calibri"/>
                          <a:cs typeface="Calibri"/>
                          <a:sym typeface="Wingdings"/>
                        </a:rPr>
                        <a:t></a:t>
                      </a:r>
                      <a:endParaRPr lang="fr-FR" sz="1600" dirty="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260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fr-FR" sz="160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fr-FR" sz="160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fr-FR" sz="160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fr-FR" sz="160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DZ" sz="1600" b="1" smtClean="0">
                          <a:latin typeface="Simplified Arabic"/>
                          <a:ea typeface="Calibri"/>
                          <a:cs typeface="Sakkal Majalla"/>
                        </a:rPr>
                        <a:t>ل3</a:t>
                      </a:r>
                      <a:r>
                        <a:rPr lang="fr-FR" sz="1600" b="1" smtClean="0">
                          <a:latin typeface="Sakkal Majalla"/>
                          <a:ea typeface="Calibri"/>
                          <a:cs typeface="Sakkal Majalla"/>
                          <a:sym typeface="Wingdings"/>
                        </a:rPr>
                        <a:t></a:t>
                      </a:r>
                      <a:r>
                        <a:rPr lang="fr-FR" sz="1600" b="1" smtClean="0">
                          <a:latin typeface="Sakkal Majalla"/>
                          <a:ea typeface="Calibri"/>
                          <a:cs typeface="Arial"/>
                        </a:rPr>
                        <a:t> </a:t>
                      </a:r>
                      <a:r>
                        <a:rPr lang="ar-DZ" sz="1600" b="1" smtClean="0">
                          <a:latin typeface="Sakkal Majalla"/>
                          <a:ea typeface="Calibri"/>
                          <a:cs typeface="Arial"/>
                        </a:rPr>
                        <a:t>م 2</a:t>
                      </a:r>
                      <a:r>
                        <a:rPr lang="fr-FR" sz="1600" b="1" smtClean="0">
                          <a:latin typeface="Sakkal Majalla"/>
                          <a:ea typeface="Calibri"/>
                          <a:cs typeface="Sakkal Majalla"/>
                          <a:sym typeface="Wingdings"/>
                        </a:rPr>
                        <a:t></a:t>
                      </a:r>
                      <a:r>
                        <a:rPr lang="fr-FR" sz="1600" b="1" smtClean="0">
                          <a:latin typeface="Sakkal Majalla"/>
                          <a:ea typeface="Calibri"/>
                          <a:cs typeface="Arial"/>
                        </a:rPr>
                        <a:t> </a:t>
                      </a:r>
                      <a:r>
                        <a:rPr lang="ar-DZ" sz="1600" b="1" smtClean="0">
                          <a:latin typeface="Simplified Arabic"/>
                          <a:ea typeface="Calibri"/>
                          <a:cs typeface="Sakkal Majalla"/>
                        </a:rPr>
                        <a:t>دكتوراه </a:t>
                      </a:r>
                      <a:r>
                        <a:rPr lang="fr-FR" sz="1600" b="1" smtClean="0">
                          <a:latin typeface="Calibri"/>
                          <a:ea typeface="Calibri"/>
                          <a:cs typeface="Calibri"/>
                          <a:sym typeface="Wingdings"/>
                        </a:rPr>
                        <a:t></a:t>
                      </a:r>
                      <a:endParaRPr lang="fr-FR" sz="1600" dirty="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260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fr-FR" sz="160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fr-FR" sz="160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fr-FR" sz="160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fr-FR" sz="160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DZ" sz="1600" b="1" smtClean="0">
                          <a:latin typeface="Simplified Arabic"/>
                          <a:ea typeface="Calibri"/>
                          <a:cs typeface="Sakkal Majalla"/>
                        </a:rPr>
                        <a:t>ل3</a:t>
                      </a:r>
                      <a:r>
                        <a:rPr lang="fr-FR" sz="1600" b="1" smtClean="0">
                          <a:latin typeface="Sakkal Majalla"/>
                          <a:ea typeface="Calibri"/>
                          <a:cs typeface="Sakkal Majalla"/>
                          <a:sym typeface="Wingdings"/>
                        </a:rPr>
                        <a:t></a:t>
                      </a:r>
                      <a:r>
                        <a:rPr lang="fr-FR" sz="1600" b="1" smtClean="0">
                          <a:latin typeface="Sakkal Majalla"/>
                          <a:ea typeface="Calibri"/>
                          <a:cs typeface="Arial"/>
                        </a:rPr>
                        <a:t> </a:t>
                      </a:r>
                      <a:r>
                        <a:rPr lang="ar-DZ" sz="1600" b="1" smtClean="0">
                          <a:latin typeface="Sakkal Majalla"/>
                          <a:ea typeface="Calibri"/>
                          <a:cs typeface="Arial"/>
                        </a:rPr>
                        <a:t>م 2</a:t>
                      </a:r>
                      <a:r>
                        <a:rPr lang="fr-FR" sz="1600" b="1" smtClean="0">
                          <a:latin typeface="Sakkal Majalla"/>
                          <a:ea typeface="Calibri"/>
                          <a:cs typeface="Sakkal Majalla"/>
                          <a:sym typeface="Wingdings"/>
                        </a:rPr>
                        <a:t></a:t>
                      </a:r>
                      <a:r>
                        <a:rPr lang="fr-FR" sz="1600" b="1" smtClean="0">
                          <a:latin typeface="Sakkal Majalla"/>
                          <a:ea typeface="Calibri"/>
                          <a:cs typeface="Arial"/>
                        </a:rPr>
                        <a:t> </a:t>
                      </a:r>
                      <a:r>
                        <a:rPr lang="ar-DZ" sz="1600" b="1" smtClean="0">
                          <a:latin typeface="Simplified Arabic"/>
                          <a:ea typeface="Calibri"/>
                          <a:cs typeface="Sakkal Majalla"/>
                        </a:rPr>
                        <a:t>دكتوراه </a:t>
                      </a:r>
                      <a:r>
                        <a:rPr lang="fr-FR" sz="1600" b="1" smtClean="0">
                          <a:latin typeface="Calibri"/>
                          <a:ea typeface="Calibri"/>
                          <a:cs typeface="Calibri"/>
                          <a:sym typeface="Wingdings"/>
                        </a:rPr>
                        <a:t></a:t>
                      </a:r>
                      <a:endParaRPr lang="fr-FR" sz="1600" dirty="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260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fr-FR" sz="160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fr-FR" sz="160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fr-FR" sz="160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fr-FR" sz="160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DZ" sz="1600" b="1" dirty="0" err="1" smtClean="0">
                          <a:latin typeface="Simplified Arabic"/>
                          <a:ea typeface="Calibri"/>
                          <a:cs typeface="Sakkal Majalla"/>
                        </a:rPr>
                        <a:t>ل3</a:t>
                      </a:r>
                      <a:r>
                        <a:rPr lang="fr-FR" sz="1600" b="1" dirty="0" smtClean="0">
                          <a:latin typeface="Sakkal Majalla"/>
                          <a:ea typeface="Calibri"/>
                          <a:cs typeface="Sakkal Majalla"/>
                          <a:sym typeface="Wingdings"/>
                        </a:rPr>
                        <a:t></a:t>
                      </a:r>
                      <a:r>
                        <a:rPr lang="fr-FR" sz="1600" b="1" dirty="0" smtClean="0">
                          <a:latin typeface="Sakkal Majalla"/>
                          <a:ea typeface="Calibri"/>
                          <a:cs typeface="Arial"/>
                        </a:rPr>
                        <a:t> </a:t>
                      </a:r>
                      <a:r>
                        <a:rPr lang="ar-DZ" sz="1600" b="1" dirty="0" smtClean="0">
                          <a:latin typeface="Sakkal Majalla"/>
                          <a:ea typeface="Calibri"/>
                          <a:cs typeface="Arial"/>
                        </a:rPr>
                        <a:t>م 2</a:t>
                      </a:r>
                      <a:r>
                        <a:rPr lang="fr-FR" sz="1600" b="1" dirty="0" smtClean="0">
                          <a:latin typeface="Sakkal Majalla"/>
                          <a:ea typeface="Calibri"/>
                          <a:cs typeface="Sakkal Majalla"/>
                          <a:sym typeface="Wingdings"/>
                        </a:rPr>
                        <a:t></a:t>
                      </a:r>
                      <a:r>
                        <a:rPr lang="fr-FR" sz="1600" b="1" dirty="0" smtClean="0">
                          <a:latin typeface="Sakkal Majalla"/>
                          <a:ea typeface="Calibri"/>
                          <a:cs typeface="Arial"/>
                        </a:rPr>
                        <a:t> </a:t>
                      </a:r>
                      <a:r>
                        <a:rPr lang="ar-DZ" sz="1600" b="1" dirty="0" smtClean="0">
                          <a:latin typeface="Simplified Arabic"/>
                          <a:ea typeface="Calibri"/>
                          <a:cs typeface="Sakkal Majalla"/>
                        </a:rPr>
                        <a:t>دكتوراه </a:t>
                      </a:r>
                      <a:r>
                        <a:rPr lang="fr-FR" sz="1600" b="1" dirty="0" smtClean="0">
                          <a:latin typeface="Calibri"/>
                          <a:ea typeface="Calibri"/>
                          <a:cs typeface="Calibri"/>
                          <a:sym typeface="Wingdings"/>
                        </a:rPr>
                        <a:t></a:t>
                      </a:r>
                      <a:endParaRPr lang="fr-FR" sz="1600" dirty="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7302224" y="1222595"/>
            <a:ext cx="164339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3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ea typeface="Calibri" pitchFamily="34" charset="0"/>
                <a:cs typeface="Sakkal Majalla" pitchFamily="2" charset="-78"/>
              </a:rPr>
              <a:t>فريق العمل:</a:t>
            </a:r>
            <a:endParaRPr kumimoji="0" lang="fr-F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1004" y="107340"/>
            <a:ext cx="28248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b="1" dirty="0"/>
              <a:t>رمز </a:t>
            </a:r>
            <a:r>
              <a:rPr lang="ar-DZ" b="1" dirty="0" err="1"/>
              <a:t>المشروع : ……………….......</a:t>
            </a:r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07503" y="4442048"/>
          <a:ext cx="8832305" cy="1463040"/>
        </p:xfrm>
        <a:graphic>
          <a:graphicData uri="http://schemas.openxmlformats.org/drawingml/2006/table">
            <a:tbl>
              <a:tblPr rtl="1"/>
              <a:tblGrid>
                <a:gridCol w="1766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64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64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64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664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fr-FR" sz="1600" dirty="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600" b="1">
                          <a:latin typeface="Simplified Arabic"/>
                          <a:ea typeface="Calibri"/>
                          <a:cs typeface="Sakkal Majalla"/>
                        </a:rPr>
                        <a:t>اسم ولقب الأستاذ</a:t>
                      </a:r>
                      <a:endParaRPr lang="fr-FR" sz="160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600" b="1" dirty="0">
                          <a:latin typeface="Simplified Arabic"/>
                          <a:ea typeface="Calibri"/>
                          <a:cs typeface="Sakkal Majalla"/>
                        </a:rPr>
                        <a:t>الكلية</a:t>
                      </a:r>
                      <a:endParaRPr lang="fr-FR" sz="1600" dirty="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600" b="1">
                          <a:latin typeface="Simplified Arabic"/>
                          <a:ea typeface="Calibri"/>
                          <a:cs typeface="Sakkal Majalla"/>
                        </a:rPr>
                        <a:t>القسم</a:t>
                      </a:r>
                      <a:endParaRPr lang="fr-FR" sz="160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DZ" sz="1600" b="1">
                          <a:latin typeface="Simplified Arabic"/>
                          <a:ea typeface="Calibri"/>
                          <a:cs typeface="Sakkal Majalla"/>
                        </a:rPr>
                        <a:t>التخصص</a:t>
                      </a:r>
                      <a:endParaRPr lang="fr-FR" sz="160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DZ" sz="1600" b="1">
                          <a:latin typeface="Simplified Arabic"/>
                          <a:ea typeface="Calibri"/>
                          <a:cs typeface="Sakkal Majalla"/>
                        </a:rPr>
                        <a:t>المشرف الرئيسي</a:t>
                      </a:r>
                      <a:endParaRPr lang="fr-FR" sz="160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fr-FR" sz="160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fr-FR" sz="160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fr-FR" sz="160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fr-FR" sz="160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DZ" sz="1600" b="1">
                          <a:latin typeface="Simplified Arabic"/>
                          <a:ea typeface="Calibri"/>
                          <a:cs typeface="Sakkal Majalla"/>
                        </a:rPr>
                        <a:t>المشرف الرئيسي 2</a:t>
                      </a:r>
                      <a:endParaRPr lang="fr-FR" sz="160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fr-FR" sz="160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fr-FR" sz="160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fr-FR" sz="160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fr-FR" sz="160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DZ" sz="1600" b="1" dirty="0">
                          <a:latin typeface="Simplified Arabic"/>
                          <a:ea typeface="Calibri"/>
                          <a:cs typeface="Sakkal Majalla"/>
                        </a:rPr>
                        <a:t>المشرف متخصص في الجوانب الداعمة للمشروع</a:t>
                      </a:r>
                      <a:endParaRPr lang="fr-FR" sz="1600" dirty="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fr-FR" sz="160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fr-FR" sz="160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fr-FR" sz="160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fr-FR" sz="1600" dirty="0">
                        <a:latin typeface="Simplified Arabic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7071021" y="3865984"/>
            <a:ext cx="189346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DZ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ea typeface="Calibri" pitchFamily="34" charset="0"/>
                <a:cs typeface="Sakkal Majalla" pitchFamily="2" charset="-78"/>
              </a:rPr>
              <a:t>فريق الاشراف:</a:t>
            </a:r>
            <a:endParaRPr lang="fr-FR" sz="3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ea typeface="Calibri" pitchFamily="34" charset="0"/>
              <a:cs typeface="Sakkal Majalla" pitchFamily="2" charset="-78"/>
            </a:endParaRPr>
          </a:p>
        </p:txBody>
      </p:sp>
      <p:pic>
        <p:nvPicPr>
          <p:cNvPr id="7" name="Picture 2" descr="Fichier:Badji Mokhtar - Annaba University Logo.png â WikipÃ©d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49642" y="44624"/>
            <a:ext cx="1058862" cy="1109663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1475656" y="548680"/>
            <a:ext cx="57038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بطاقة تقنية عن الفكرة </a:t>
            </a:r>
            <a:r>
              <a:rPr lang="ar-DZ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وصاحبها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2483768" y="1844824"/>
          <a:ext cx="3384376" cy="3600400"/>
        </p:xfrm>
        <a:graphic>
          <a:graphicData uri="http://schemas.openxmlformats.org/drawingml/2006/table">
            <a:tbl>
              <a:tblPr rtl="1"/>
              <a:tblGrid>
                <a:gridCol w="3384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marL="342900" lvl="0" indent="-342900" algn="ctr" rtl="1"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kumimoji="0" lang="ar-DZ" sz="4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plified Arabic" pitchFamily="18" charset="-78"/>
                          <a:ea typeface="Calibri" pitchFamily="34" charset="0"/>
                          <a:cs typeface="Simplified Arabic" pitchFamily="18" charset="-78"/>
                        </a:rPr>
                        <a:t>1/ المشكلة</a:t>
                      </a:r>
                      <a:endParaRPr kumimoji="0" lang="fr-FR" sz="4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implified Arabic" pitchFamily="18" charset="-78"/>
                        <a:ea typeface="Calibri" pitchFamily="34" charset="0"/>
                        <a:cs typeface="Simplified Arabic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342900" lvl="0" indent="-342900" algn="ctr" rtl="1"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kumimoji="0" lang="ar-DZ" sz="4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plified Arabic" pitchFamily="18" charset="-78"/>
                          <a:ea typeface="Calibri" pitchFamily="34" charset="0"/>
                          <a:cs typeface="Simplified Arabic" pitchFamily="18" charset="-78"/>
                        </a:rPr>
                        <a:t>2/ الفكرة</a:t>
                      </a:r>
                      <a:endParaRPr kumimoji="0" lang="fr-FR" sz="4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implified Arabic" pitchFamily="18" charset="-78"/>
                        <a:ea typeface="Calibri" pitchFamily="34" charset="0"/>
                        <a:cs typeface="Simplified Arabic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342900" lvl="0" indent="-342900" algn="ctr" rtl="1"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kumimoji="0" lang="ar-DZ" sz="4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plified Arabic" pitchFamily="18" charset="-78"/>
                          <a:ea typeface="Calibri" pitchFamily="34" charset="0"/>
                          <a:cs typeface="Simplified Arabic" pitchFamily="18" charset="-78"/>
                        </a:rPr>
                        <a:t>3/ اللأهداف</a:t>
                      </a:r>
                      <a:endParaRPr kumimoji="0" lang="fr-FR" sz="4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implified Arabic" pitchFamily="18" charset="-78"/>
                        <a:ea typeface="Calibri" pitchFamily="34" charset="0"/>
                        <a:cs typeface="Simplified Arabic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342900" lvl="0" indent="-342900" algn="ctr" rtl="1"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kumimoji="0" lang="ar-DZ" sz="4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plified Arabic" pitchFamily="18" charset="-78"/>
                          <a:ea typeface="Calibri" pitchFamily="34" charset="0"/>
                          <a:cs typeface="Simplified Arabic" pitchFamily="18" charset="-78"/>
                        </a:rPr>
                        <a:t>4/ التجسيد</a:t>
                      </a:r>
                      <a:endParaRPr kumimoji="0" lang="fr-FR" sz="4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implified Arabic" pitchFamily="18" charset="-78"/>
                        <a:ea typeface="Calibri" pitchFamily="34" charset="0"/>
                        <a:cs typeface="Simplified Arabic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marL="342900" lvl="0" indent="-342900" algn="ctr" rtl="1">
                        <a:spcAft>
                          <a:spcPts val="0"/>
                        </a:spcAft>
                        <a:buSzPts val="1200"/>
                        <a:buFont typeface="+mj-lt"/>
                        <a:buNone/>
                      </a:pPr>
                      <a:r>
                        <a:rPr kumimoji="0" lang="ar-DZ" sz="4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plified Arabic" pitchFamily="18" charset="-78"/>
                          <a:ea typeface="Calibri" pitchFamily="34" charset="0"/>
                          <a:cs typeface="Simplified Arabic" pitchFamily="18" charset="-78"/>
                        </a:rPr>
                        <a:t>5/ النتائج المتوقعة</a:t>
                      </a:r>
                      <a:endParaRPr kumimoji="0" lang="fr-FR" sz="4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implified Arabic" pitchFamily="18" charset="-78"/>
                        <a:ea typeface="Calibri" pitchFamily="34" charset="0"/>
                        <a:cs typeface="Simplified Arabic" pitchFamily="18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07504" y="446477"/>
            <a:ext cx="792088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4000" b="1" i="0" u="sng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لابد</a:t>
            </a:r>
            <a:r>
              <a:rPr kumimoji="0" lang="ar-DZ" sz="4000" b="1" i="0" u="sng" strike="noStrike" cap="none" normalizeH="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 أن يحتوي </a:t>
            </a:r>
            <a:r>
              <a:rPr kumimoji="0" lang="ar-DZ" sz="4000" b="1" i="0" u="sng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العرض الشفوي لكل مشروع على</a:t>
            </a:r>
            <a:r>
              <a:rPr kumimoji="0" lang="ar-DZ" sz="4000" b="1" i="0" u="sng" strike="noStrike" cap="none" normalizeH="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 ال</a:t>
            </a:r>
            <a:r>
              <a:rPr kumimoji="0" lang="ar-DZ" sz="4000" b="1" i="0" u="sng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نقاط التالية</a:t>
            </a:r>
            <a:r>
              <a:rPr kumimoji="0" lang="ar-DZ" sz="4000" b="1" i="0" strike="noStrike" cap="none" normalizeH="0" baseline="0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/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:</a:t>
            </a:r>
            <a:endParaRPr kumimoji="0" lang="fr-FR" sz="4000" b="0" i="0" strike="noStrike" cap="none" normalizeH="0" baseline="0" dirty="0" smtClean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1004" y="107340"/>
            <a:ext cx="28248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b="1" dirty="0"/>
              <a:t>رمز </a:t>
            </a:r>
            <a:r>
              <a:rPr lang="ar-DZ" b="1" dirty="0" err="1"/>
              <a:t>المشروع : ……………….......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58978" y="5448706"/>
            <a:ext cx="796940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DZ" sz="39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لا </a:t>
            </a:r>
            <a:r>
              <a:rPr lang="ar-DZ" sz="3900" b="1" u="sng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تتعدى مدة العرض الشفوي الخمس </a:t>
            </a:r>
            <a:r>
              <a:rPr lang="ar-DZ" sz="39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دقائق لكل </a:t>
            </a:r>
            <a:r>
              <a:rPr lang="ar-DZ" sz="3900" b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مشروع </a:t>
            </a:r>
            <a:r>
              <a:rPr lang="ar-DZ" sz="3900" b="1" u="sng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(5 دقائق</a:t>
            </a:r>
            <a:r>
              <a:rPr lang="ar-DZ" sz="3900" b="1" u="sng" dirty="0" err="1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latin typeface="Simplified Arabic" pitchFamily="18" charset="-78"/>
                <a:ea typeface="Calibri" pitchFamily="34" charset="0"/>
                <a:cs typeface="Simplified Arabic" pitchFamily="18" charset="-78"/>
              </a:rPr>
              <a:t>)</a:t>
            </a:r>
            <a:endParaRPr lang="fr-FR" sz="3900" b="1" u="sng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latin typeface="Simplified Arabic" pitchFamily="18" charset="-78"/>
              <a:ea typeface="Calibri" pitchFamily="34" charset="0"/>
              <a:cs typeface="Simplified Arabic" pitchFamily="18" charset="-78"/>
            </a:endParaRPr>
          </a:p>
        </p:txBody>
      </p:sp>
      <p:pic>
        <p:nvPicPr>
          <p:cNvPr id="6" name="Picture 2" descr="Fichier:Badji Mokhtar - Annaba University Logo.png â WikipÃ©d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49642" y="44624"/>
            <a:ext cx="1058862" cy="11096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35" descr="Fichier:Badji Mokhtar - Annaba University Logo.png â WikipÃ©d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44624"/>
            <a:ext cx="1063625" cy="1109663"/>
          </a:xfrm>
          <a:prstGeom prst="rect">
            <a:avLst/>
          </a:prstGeom>
          <a:noFill/>
        </p:spPr>
      </p:pic>
      <p:pic>
        <p:nvPicPr>
          <p:cNvPr id="6" name="Picture 2" descr="Fichier:Badji Mokhtar - Annaba University Logo.png â WikipÃ©d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9642" y="44624"/>
            <a:ext cx="1058862" cy="1109663"/>
          </a:xfrm>
          <a:prstGeom prst="rect">
            <a:avLst/>
          </a:prstGeom>
          <a:noFill/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5496" y="18490"/>
            <a:ext cx="910748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République Algérienne Démocratique et Populaire</a:t>
            </a:r>
            <a:endParaRPr lang="ar-D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Ministère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l‘Enseignement Supérieur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et de la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Recherche Scientifique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Université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Badji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Mokhtar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Annaba</a:t>
            </a: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vice rectorat chargé de la formation supérieure du premier et du </a:t>
            </a: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deuxième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cycle, de la formation continue et des diplômes et la formation de graduation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115616" y="1785010"/>
            <a:ext cx="7056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Faculté: ………………………………………………</a:t>
            </a:r>
          </a:p>
          <a:p>
            <a:pPr algn="ctr"/>
            <a:r>
              <a:rPr lang="fr-F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Département: …………………………………</a:t>
            </a:r>
            <a:endParaRPr lang="fr-F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843808" y="2586390"/>
            <a:ext cx="36724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Code du Projet: …………………….</a:t>
            </a:r>
            <a:endParaRPr lang="fr-FR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07504" y="3340149"/>
            <a:ext cx="89644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Intitulé du Projet : </a:t>
            </a:r>
          </a:p>
          <a:p>
            <a:pPr algn="ctr"/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……………………………………………………………………………………………………………………………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2915816" y="5949280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D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2022/2023</a:t>
            </a:r>
            <a:endParaRPr lang="fr-F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364088" y="116632"/>
            <a:ext cx="36724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Code du Projet: …………………….</a:t>
            </a:r>
            <a:endParaRPr lang="fr-FR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259632" y="476672"/>
            <a:ext cx="684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Fiche descriptive des porteurs de projet </a:t>
            </a:r>
            <a:endParaRPr lang="fr-FR" sz="2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age 35" descr="Fichier:Badji Mokhtar - Annaba University Logo.png â WikipÃ©d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44624"/>
            <a:ext cx="1063625" cy="1109663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251520" y="119675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Equipe de travail:</a:t>
            </a:r>
            <a:endParaRPr lang="fr-F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107504" y="1700808"/>
          <a:ext cx="8856985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6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13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85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42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31226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Nom &amp; Prénom de l’étudiant</a:t>
                      </a:r>
                      <a:endParaRPr lang="fr-FR" sz="1400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Faculté </a:t>
                      </a:r>
                      <a:endParaRPr lang="fr-FR" sz="1400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Département</a:t>
                      </a:r>
                      <a:endParaRPr lang="fr-FR" sz="1400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Spécialité</a:t>
                      </a:r>
                      <a:endParaRPr lang="fr-FR" sz="1400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Niveau</a:t>
                      </a:r>
                      <a:endParaRPr lang="fr-FR" sz="1400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485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L3</a:t>
                      </a:r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  <a:sym typeface="Wingdings"/>
                        </a:rPr>
                        <a:t></a:t>
                      </a:r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M2</a:t>
                      </a:r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  <a:sym typeface="Wingdings"/>
                        </a:rPr>
                        <a:t></a:t>
                      </a:r>
                      <a:r>
                        <a:rPr lang="fr-FR" sz="1400" baseline="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  <a:sym typeface="Wingdings"/>
                        </a:rPr>
                        <a:t> </a:t>
                      </a:r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Doctorat</a:t>
                      </a:r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  <a:sym typeface="Wingdings"/>
                        </a:rPr>
                        <a:t></a:t>
                      </a:r>
                      <a:endParaRPr lang="fr-FR" sz="14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5485">
                <a:tc>
                  <a:txBody>
                    <a:bodyPr/>
                    <a:lstStyle/>
                    <a:p>
                      <a:endParaRPr lang="fr-FR" sz="140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L3</a:t>
                      </a:r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  <a:sym typeface="Wingdings"/>
                        </a:rPr>
                        <a:t></a:t>
                      </a:r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M2</a:t>
                      </a:r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  <a:sym typeface="Wingdings"/>
                        </a:rPr>
                        <a:t></a:t>
                      </a:r>
                      <a:r>
                        <a:rPr lang="fr-FR" sz="1400" baseline="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  <a:sym typeface="Wingdings"/>
                        </a:rPr>
                        <a:t> </a:t>
                      </a:r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Doctorat</a:t>
                      </a:r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  <a:sym typeface="Wingdings"/>
                        </a:rPr>
                        <a:t></a:t>
                      </a:r>
                      <a:endParaRPr lang="fr-FR" sz="14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485">
                <a:tc>
                  <a:txBody>
                    <a:bodyPr/>
                    <a:lstStyle/>
                    <a:p>
                      <a:endParaRPr lang="fr-FR" sz="140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L3</a:t>
                      </a:r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  <a:sym typeface="Wingdings"/>
                        </a:rPr>
                        <a:t></a:t>
                      </a:r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M2</a:t>
                      </a:r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  <a:sym typeface="Wingdings"/>
                        </a:rPr>
                        <a:t></a:t>
                      </a:r>
                      <a:r>
                        <a:rPr lang="fr-FR" sz="1400" baseline="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  <a:sym typeface="Wingdings"/>
                        </a:rPr>
                        <a:t> </a:t>
                      </a:r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Doctorat</a:t>
                      </a:r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  <a:sym typeface="Wingdings"/>
                        </a:rPr>
                        <a:t></a:t>
                      </a:r>
                      <a:endParaRPr lang="fr-FR" sz="14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5485">
                <a:tc>
                  <a:txBody>
                    <a:bodyPr/>
                    <a:lstStyle/>
                    <a:p>
                      <a:endParaRPr lang="fr-FR" sz="140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L3</a:t>
                      </a:r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  <a:sym typeface="Wingdings"/>
                        </a:rPr>
                        <a:t></a:t>
                      </a:r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M2</a:t>
                      </a:r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  <a:sym typeface="Wingdings"/>
                        </a:rPr>
                        <a:t></a:t>
                      </a:r>
                      <a:r>
                        <a:rPr lang="fr-FR" sz="1400" baseline="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  <a:sym typeface="Wingdings"/>
                        </a:rPr>
                        <a:t> </a:t>
                      </a:r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Doctorat</a:t>
                      </a:r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  <a:sym typeface="Wingdings"/>
                        </a:rPr>
                        <a:t></a:t>
                      </a:r>
                      <a:endParaRPr lang="fr-FR" sz="14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5485">
                <a:tc>
                  <a:txBody>
                    <a:bodyPr/>
                    <a:lstStyle/>
                    <a:p>
                      <a:endParaRPr lang="fr-FR" sz="140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L3</a:t>
                      </a:r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  <a:sym typeface="Wingdings"/>
                        </a:rPr>
                        <a:t></a:t>
                      </a:r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M2</a:t>
                      </a:r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  <a:sym typeface="Wingdings"/>
                        </a:rPr>
                        <a:t></a:t>
                      </a:r>
                      <a:r>
                        <a:rPr lang="fr-FR" sz="1400" baseline="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  <a:sym typeface="Wingdings"/>
                        </a:rPr>
                        <a:t> </a:t>
                      </a:r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Doctorat</a:t>
                      </a:r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  <a:sym typeface="Wingdings"/>
                        </a:rPr>
                        <a:t></a:t>
                      </a:r>
                      <a:endParaRPr lang="fr-FR" sz="14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5485">
                <a:tc>
                  <a:txBody>
                    <a:bodyPr/>
                    <a:lstStyle/>
                    <a:p>
                      <a:endParaRPr lang="fr-FR" sz="140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L3</a:t>
                      </a:r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  <a:sym typeface="Wingdings"/>
                        </a:rPr>
                        <a:t></a:t>
                      </a:r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M2</a:t>
                      </a:r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  <a:sym typeface="Wingdings"/>
                        </a:rPr>
                        <a:t></a:t>
                      </a:r>
                      <a:r>
                        <a:rPr lang="fr-FR" sz="1400" baseline="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  <a:sym typeface="Wingdings"/>
                        </a:rPr>
                        <a:t> </a:t>
                      </a:r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Doctorat</a:t>
                      </a:r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  <a:sym typeface="Wingdings"/>
                        </a:rPr>
                        <a:t></a:t>
                      </a:r>
                      <a:endParaRPr lang="fr-FR" sz="14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251520" y="4077072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Equipe d’encadrement:</a:t>
            </a:r>
            <a:endParaRPr lang="fr-F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107504" y="4365104"/>
          <a:ext cx="8856985" cy="185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6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13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85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42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31226"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Nom &amp; Prénom de l’enseignant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Faculté </a:t>
                      </a:r>
                      <a:endParaRPr lang="fr-FR" sz="1400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Département</a:t>
                      </a:r>
                      <a:endParaRPr lang="fr-FR" sz="1400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Spécialité</a:t>
                      </a:r>
                      <a:endParaRPr lang="fr-FR" sz="1400" dirty="0">
                        <a:solidFill>
                          <a:sysClr val="windowText" lastClr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485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Encadrant</a:t>
                      </a:r>
                      <a:r>
                        <a:rPr lang="fr-FR" sz="1400" baseline="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principal</a:t>
                      </a:r>
                      <a:endParaRPr lang="fr-FR" sz="14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5485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Encadrant principal 2</a:t>
                      </a:r>
                      <a:endParaRPr lang="fr-FR" sz="14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485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Co-encadrant</a:t>
                      </a:r>
                      <a:r>
                        <a:rPr lang="fr-FR" sz="1400" baseline="0" dirty="0" smtClean="0">
                          <a:solidFill>
                            <a:sysClr val="windowText" lastClr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spécialiste dans les aspects de soutien du projet</a:t>
                      </a:r>
                      <a:endParaRPr lang="fr-FR" sz="14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ysClr val="windowText" lastClr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364088" y="116632"/>
            <a:ext cx="36724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Code du Projet: …………………….</a:t>
            </a:r>
            <a:endParaRPr lang="fr-FR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Image 35" descr="Fichier:Badji Mokhtar - Annaba University Logo.png â WikipÃ©di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44624"/>
            <a:ext cx="1063625" cy="1109663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611560" y="908720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Pour chaque projet, les étudiants doivent présenter les points suivants :</a:t>
            </a:r>
            <a:endParaRPr lang="fr-FR" sz="36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31640" y="2156663"/>
            <a:ext cx="61926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1/ Le problème </a:t>
            </a:r>
          </a:p>
          <a:p>
            <a:pPr algn="ctr"/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2/ L’idée du projet</a:t>
            </a:r>
          </a:p>
          <a:p>
            <a:pPr algn="ctr"/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3/ Les objectifs du projet</a:t>
            </a:r>
          </a:p>
          <a:p>
            <a:pPr algn="ctr"/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4/ Faisabilité du projet</a:t>
            </a:r>
          </a:p>
          <a:p>
            <a:pPr algn="ctr"/>
            <a:r>
              <a:rPr lang="fr-FR" sz="3200" b="1" dirty="0" smtClean="0">
                <a:latin typeface="Times New Roman" pitchFamily="18" charset="0"/>
                <a:cs typeface="Times New Roman" pitchFamily="18" charset="0"/>
              </a:rPr>
              <a:t>5/ Résultats attendus du projet</a:t>
            </a:r>
            <a:endParaRPr lang="fr-FR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0" y="5108991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Pour chaque projet, la présentation orale ne doit pas dépassée cinq minutes (5 minutes)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380</Words>
  <Application>Microsoft Office PowerPoint</Application>
  <PresentationFormat>On-screen Show (4:3)</PresentationFormat>
  <Paragraphs>83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Cambria</vt:lpstr>
      <vt:lpstr>Sakkal Majalla</vt:lpstr>
      <vt:lpstr>Simplified Arabic</vt:lpstr>
      <vt:lpstr>Times New Roman</vt:lpstr>
      <vt:lpstr>Wingdings</vt:lpstr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pix info</dc:creator>
  <cp:lastModifiedBy>DJAOUAHDOU</cp:lastModifiedBy>
  <cp:revision>3</cp:revision>
  <dcterms:created xsi:type="dcterms:W3CDTF">2022-11-29T17:08:42Z</dcterms:created>
  <dcterms:modified xsi:type="dcterms:W3CDTF">2022-12-01T06:21:23Z</dcterms:modified>
</cp:coreProperties>
</file>