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8547100" cy="20104100"/>
  <p:notesSz cx="85471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77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1032" y="6232271"/>
            <a:ext cx="726503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82065" y="11258296"/>
            <a:ext cx="59829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7355" y="4623943"/>
            <a:ext cx="371798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01756" y="4623943"/>
            <a:ext cx="371798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997458"/>
            <a:ext cx="8544441" cy="51038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14" y="14996229"/>
            <a:ext cx="8451320" cy="51078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0379500"/>
            <a:ext cx="542085" cy="867827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04549" y="9705306"/>
            <a:ext cx="3172460" cy="454659"/>
          </a:xfrm>
          <a:custGeom>
            <a:avLst/>
            <a:gdLst/>
            <a:ahLst/>
            <a:cxnLst/>
            <a:rect l="l" t="t" r="r" b="b"/>
            <a:pathLst>
              <a:path w="3172460" h="454659">
                <a:moveTo>
                  <a:pt x="3172099" y="0"/>
                </a:moveTo>
                <a:lnTo>
                  <a:pt x="241918" y="0"/>
                </a:lnTo>
                <a:lnTo>
                  <a:pt x="0" y="227308"/>
                </a:lnTo>
                <a:lnTo>
                  <a:pt x="241918" y="454616"/>
                </a:lnTo>
                <a:lnTo>
                  <a:pt x="3172099" y="454616"/>
                </a:lnTo>
                <a:lnTo>
                  <a:pt x="3172099" y="0"/>
                </a:lnTo>
                <a:close/>
              </a:path>
            </a:pathLst>
          </a:custGeom>
          <a:solidFill>
            <a:srgbClr val="086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4619" y="7618186"/>
            <a:ext cx="3172460" cy="454659"/>
          </a:xfrm>
          <a:custGeom>
            <a:avLst/>
            <a:gdLst/>
            <a:ahLst/>
            <a:cxnLst/>
            <a:rect l="l" t="t" r="r" b="b"/>
            <a:pathLst>
              <a:path w="3172460" h="454659">
                <a:moveTo>
                  <a:pt x="3172099" y="0"/>
                </a:moveTo>
                <a:lnTo>
                  <a:pt x="241918" y="0"/>
                </a:lnTo>
                <a:lnTo>
                  <a:pt x="0" y="227308"/>
                </a:lnTo>
                <a:lnTo>
                  <a:pt x="241918" y="454616"/>
                </a:lnTo>
                <a:lnTo>
                  <a:pt x="3172099" y="454616"/>
                </a:lnTo>
                <a:lnTo>
                  <a:pt x="3172099" y="0"/>
                </a:lnTo>
                <a:close/>
              </a:path>
            </a:pathLst>
          </a:custGeom>
          <a:solidFill>
            <a:srgbClr val="086A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28354" y="7597760"/>
            <a:ext cx="483870" cy="454659"/>
          </a:xfrm>
          <a:custGeom>
            <a:avLst/>
            <a:gdLst/>
            <a:ahLst/>
            <a:cxnLst/>
            <a:rect l="l" t="t" r="r" b="b"/>
            <a:pathLst>
              <a:path w="483869" h="454659">
                <a:moveTo>
                  <a:pt x="241868" y="0"/>
                </a:moveTo>
                <a:lnTo>
                  <a:pt x="186406" y="5957"/>
                </a:lnTo>
                <a:lnTo>
                  <a:pt x="135498" y="23120"/>
                </a:lnTo>
                <a:lnTo>
                  <a:pt x="90589" y="49929"/>
                </a:lnTo>
                <a:lnTo>
                  <a:pt x="53135" y="85107"/>
                </a:lnTo>
                <a:lnTo>
                  <a:pt x="24581" y="127306"/>
                </a:lnTo>
                <a:lnTo>
                  <a:pt x="6390" y="175179"/>
                </a:lnTo>
                <a:lnTo>
                  <a:pt x="0" y="227308"/>
                </a:lnTo>
                <a:lnTo>
                  <a:pt x="1631" y="253762"/>
                </a:lnTo>
                <a:lnTo>
                  <a:pt x="14099" y="303904"/>
                </a:lnTo>
                <a:lnTo>
                  <a:pt x="37660" y="349153"/>
                </a:lnTo>
                <a:lnTo>
                  <a:pt x="70844" y="388019"/>
                </a:lnTo>
                <a:lnTo>
                  <a:pt x="112207" y="419154"/>
                </a:lnTo>
                <a:lnTo>
                  <a:pt x="160292" y="441282"/>
                </a:lnTo>
                <a:lnTo>
                  <a:pt x="213641" y="453055"/>
                </a:lnTo>
                <a:lnTo>
                  <a:pt x="241868" y="454545"/>
                </a:lnTo>
                <a:lnTo>
                  <a:pt x="270095" y="453055"/>
                </a:lnTo>
                <a:lnTo>
                  <a:pt x="323429" y="441282"/>
                </a:lnTo>
                <a:lnTo>
                  <a:pt x="371515" y="419154"/>
                </a:lnTo>
                <a:lnTo>
                  <a:pt x="412934" y="388019"/>
                </a:lnTo>
                <a:lnTo>
                  <a:pt x="446126" y="349153"/>
                </a:lnTo>
                <a:lnTo>
                  <a:pt x="469673" y="303904"/>
                </a:lnTo>
                <a:lnTo>
                  <a:pt x="482155" y="253762"/>
                </a:lnTo>
                <a:lnTo>
                  <a:pt x="483786" y="227308"/>
                </a:lnTo>
                <a:lnTo>
                  <a:pt x="482155" y="200782"/>
                </a:lnTo>
                <a:lnTo>
                  <a:pt x="469673" y="150640"/>
                </a:lnTo>
                <a:lnTo>
                  <a:pt x="446126" y="105462"/>
                </a:lnTo>
                <a:lnTo>
                  <a:pt x="412934" y="66525"/>
                </a:lnTo>
                <a:lnTo>
                  <a:pt x="371515" y="35390"/>
                </a:lnTo>
                <a:lnTo>
                  <a:pt x="323429" y="13262"/>
                </a:lnTo>
                <a:lnTo>
                  <a:pt x="270095" y="1489"/>
                </a:lnTo>
                <a:lnTo>
                  <a:pt x="2418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8354" y="7597760"/>
            <a:ext cx="483870" cy="454659"/>
          </a:xfrm>
          <a:custGeom>
            <a:avLst/>
            <a:gdLst/>
            <a:ahLst/>
            <a:cxnLst/>
            <a:rect l="l" t="t" r="r" b="b"/>
            <a:pathLst>
              <a:path w="483869" h="454659">
                <a:moveTo>
                  <a:pt x="0" y="227308"/>
                </a:moveTo>
                <a:lnTo>
                  <a:pt x="6390" y="175179"/>
                </a:lnTo>
                <a:lnTo>
                  <a:pt x="24581" y="127306"/>
                </a:lnTo>
                <a:lnTo>
                  <a:pt x="53135" y="85107"/>
                </a:lnTo>
                <a:lnTo>
                  <a:pt x="90589" y="49929"/>
                </a:lnTo>
                <a:lnTo>
                  <a:pt x="135498" y="23120"/>
                </a:lnTo>
                <a:lnTo>
                  <a:pt x="186406" y="5957"/>
                </a:lnTo>
                <a:lnTo>
                  <a:pt x="241868" y="0"/>
                </a:lnTo>
                <a:lnTo>
                  <a:pt x="270095" y="1489"/>
                </a:lnTo>
                <a:lnTo>
                  <a:pt x="323429" y="13262"/>
                </a:lnTo>
                <a:lnTo>
                  <a:pt x="371515" y="35390"/>
                </a:lnTo>
                <a:lnTo>
                  <a:pt x="412934" y="66525"/>
                </a:lnTo>
                <a:lnTo>
                  <a:pt x="446126" y="105462"/>
                </a:lnTo>
                <a:lnTo>
                  <a:pt x="469673" y="150640"/>
                </a:lnTo>
                <a:lnTo>
                  <a:pt x="482155" y="200782"/>
                </a:lnTo>
                <a:lnTo>
                  <a:pt x="483786" y="227308"/>
                </a:lnTo>
                <a:lnTo>
                  <a:pt x="482155" y="253762"/>
                </a:lnTo>
                <a:lnTo>
                  <a:pt x="469673" y="303904"/>
                </a:lnTo>
                <a:lnTo>
                  <a:pt x="446126" y="349153"/>
                </a:lnTo>
                <a:lnTo>
                  <a:pt x="412934" y="388019"/>
                </a:lnTo>
                <a:lnTo>
                  <a:pt x="371515" y="419154"/>
                </a:lnTo>
                <a:lnTo>
                  <a:pt x="323429" y="441282"/>
                </a:lnTo>
                <a:lnTo>
                  <a:pt x="270095" y="453055"/>
                </a:lnTo>
                <a:lnTo>
                  <a:pt x="241868" y="454545"/>
                </a:lnTo>
                <a:lnTo>
                  <a:pt x="213641" y="453055"/>
                </a:lnTo>
                <a:lnTo>
                  <a:pt x="160292" y="441282"/>
                </a:lnTo>
                <a:lnTo>
                  <a:pt x="112207" y="419154"/>
                </a:lnTo>
                <a:lnTo>
                  <a:pt x="70844" y="388019"/>
                </a:lnTo>
                <a:lnTo>
                  <a:pt x="37660" y="349153"/>
                </a:lnTo>
                <a:lnTo>
                  <a:pt x="14099" y="303904"/>
                </a:lnTo>
                <a:lnTo>
                  <a:pt x="1631" y="253762"/>
                </a:lnTo>
                <a:lnTo>
                  <a:pt x="0" y="227308"/>
                </a:lnTo>
                <a:close/>
              </a:path>
            </a:pathLst>
          </a:custGeom>
          <a:ln w="3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8838" y="7646478"/>
            <a:ext cx="214889" cy="4281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355" y="804164"/>
            <a:ext cx="769239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355" y="4623943"/>
            <a:ext cx="76923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6014" y="18696814"/>
            <a:ext cx="273507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7355" y="18696814"/>
            <a:ext cx="196583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53912" y="18696814"/>
            <a:ext cx="196583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7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jp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Relationship Id="rId22" Type="http://schemas.openxmlformats.org/officeDocument/2006/relationships/hyperlink" Target="http://www.archi-annaba.com/" TargetMode="External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165">
            <a:extLst>
              <a:ext uri="{FF2B5EF4-FFF2-40B4-BE49-F238E27FC236}">
                <a16:creationId xmlns:a16="http://schemas.microsoft.com/office/drawing/2014/main" id="{6613BEDB-0D44-56A5-3EB8-1CB0236D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0" r="21950" b="22811"/>
          <a:stretch/>
        </p:blipFill>
        <p:spPr>
          <a:xfrm>
            <a:off x="539751" y="16534627"/>
            <a:ext cx="8007350" cy="3569343"/>
          </a:xfrm>
          <a:prstGeom prst="rect">
            <a:avLst/>
          </a:prstGeom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B7921D51-21B1-B367-2CCD-152FDDEEACBF}"/>
              </a:ext>
            </a:extLst>
          </p:cNvPr>
          <p:cNvSpPr/>
          <p:nvPr/>
        </p:nvSpPr>
        <p:spPr>
          <a:xfrm>
            <a:off x="539750" y="16071850"/>
            <a:ext cx="8007350" cy="4038600"/>
          </a:xfrm>
          <a:prstGeom prst="rect">
            <a:avLst/>
          </a:prstGeom>
          <a:gradFill>
            <a:gsLst>
              <a:gs pos="13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bject 39"/>
          <p:cNvSpPr txBox="1"/>
          <p:nvPr/>
        </p:nvSpPr>
        <p:spPr>
          <a:xfrm>
            <a:off x="234950" y="7308850"/>
            <a:ext cx="3764279" cy="690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latin typeface="Calibri"/>
                <a:cs typeface="Calibri"/>
              </a:rPr>
              <a:t>Organisation</a:t>
            </a:r>
            <a:r>
              <a:rPr sz="1550" b="1" spc="-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des</a:t>
            </a:r>
            <a:r>
              <a:rPr sz="1550" b="1" spc="-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études</a:t>
            </a:r>
            <a:r>
              <a:rPr sz="1550" b="1" spc="-3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dans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le</a:t>
            </a:r>
            <a:r>
              <a:rPr sz="1550" b="1" spc="-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système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-25" dirty="0">
                <a:latin typeface="Calibri"/>
                <a:cs typeface="Calibri"/>
              </a:rPr>
              <a:t>LMD</a:t>
            </a:r>
            <a:endParaRPr sz="1550" dirty="0">
              <a:latin typeface="Calibri"/>
              <a:cs typeface="Calibri"/>
            </a:endParaRPr>
          </a:p>
          <a:p>
            <a:pPr marL="1002665" marR="257810" indent="63500">
              <a:lnSpc>
                <a:spcPts val="1120"/>
              </a:lnSpc>
              <a:spcBef>
                <a:spcPts val="114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correspondant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formation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trois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années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après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baccalauréat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06601" y="374650"/>
            <a:ext cx="4724399" cy="11349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099"/>
              </a:lnSpc>
              <a:spcBef>
                <a:spcPts val="95"/>
              </a:spcBef>
            </a:pPr>
            <a:r>
              <a:rPr sz="2400" b="1" dirty="0">
                <a:latin typeface="Calibri"/>
                <a:cs typeface="Calibri"/>
              </a:rPr>
              <a:t>Université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Badji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Mokhtar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0" dirty="0">
                <a:latin typeface="Calibri"/>
                <a:cs typeface="Calibri"/>
              </a:rPr>
              <a:t>Annaba- </a:t>
            </a:r>
            <a:r>
              <a:rPr sz="2400" b="1" dirty="0">
                <a:latin typeface="Calibri"/>
                <a:cs typeface="Calibri"/>
              </a:rPr>
              <a:t>Faculté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sciences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terre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5"/>
              </a:spcBef>
            </a:pPr>
            <a:r>
              <a:rPr sz="2400" b="1" dirty="0">
                <a:latin typeface="Calibri"/>
                <a:cs typeface="Calibri"/>
              </a:rPr>
              <a:t>Département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d’architecture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42050" y="-1"/>
            <a:ext cx="2303337" cy="2182590"/>
            <a:chOff x="6242050" y="-1"/>
            <a:chExt cx="2303337" cy="2109634"/>
          </a:xfrm>
        </p:grpSpPr>
        <p:sp>
          <p:nvSpPr>
            <p:cNvPr id="6" name="object 6"/>
            <p:cNvSpPr/>
            <p:nvPr/>
          </p:nvSpPr>
          <p:spPr>
            <a:xfrm>
              <a:off x="7487477" y="412698"/>
              <a:ext cx="1057910" cy="1122680"/>
            </a:xfrm>
            <a:custGeom>
              <a:avLst/>
              <a:gdLst/>
              <a:ahLst/>
              <a:cxnLst/>
              <a:rect l="l" t="t" r="r" b="b"/>
              <a:pathLst>
                <a:path w="1057909" h="1122680">
                  <a:moveTo>
                    <a:pt x="1057319" y="0"/>
                  </a:moveTo>
                  <a:lnTo>
                    <a:pt x="0" y="0"/>
                  </a:lnTo>
                  <a:lnTo>
                    <a:pt x="25461" y="117661"/>
                  </a:lnTo>
                  <a:lnTo>
                    <a:pt x="1057319" y="1122656"/>
                  </a:lnTo>
                  <a:lnTo>
                    <a:pt x="105731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528882" y="-1"/>
              <a:ext cx="2016125" cy="1105535"/>
            </a:xfrm>
            <a:custGeom>
              <a:avLst/>
              <a:gdLst/>
              <a:ahLst/>
              <a:cxnLst/>
              <a:rect l="l" t="t" r="r" b="b"/>
              <a:pathLst>
                <a:path w="2016125" h="1105535">
                  <a:moveTo>
                    <a:pt x="2015913" y="0"/>
                  </a:moveTo>
                  <a:lnTo>
                    <a:pt x="0" y="0"/>
                  </a:lnTo>
                  <a:lnTo>
                    <a:pt x="0" y="238513"/>
                  </a:lnTo>
                  <a:lnTo>
                    <a:pt x="169931" y="449013"/>
                  </a:lnTo>
                  <a:lnTo>
                    <a:pt x="1229307" y="449013"/>
                  </a:lnTo>
                  <a:lnTo>
                    <a:pt x="2015913" y="1104922"/>
                  </a:lnTo>
                  <a:lnTo>
                    <a:pt x="201591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2050" y="509433"/>
              <a:ext cx="2292350" cy="16002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-30481"/>
            <a:ext cx="2292350" cy="2581462"/>
            <a:chOff x="0" y="-1"/>
            <a:chExt cx="2292350" cy="2435273"/>
          </a:xfrm>
        </p:grpSpPr>
        <p:sp>
          <p:nvSpPr>
            <p:cNvPr id="10" name="object 10"/>
            <p:cNvSpPr/>
            <p:nvPr/>
          </p:nvSpPr>
          <p:spPr>
            <a:xfrm>
              <a:off x="0" y="412698"/>
              <a:ext cx="1090295" cy="1123315"/>
            </a:xfrm>
            <a:custGeom>
              <a:avLst/>
              <a:gdLst/>
              <a:ahLst/>
              <a:cxnLst/>
              <a:rect l="l" t="t" r="r" b="b"/>
              <a:pathLst>
                <a:path w="1090295" h="1123315">
                  <a:moveTo>
                    <a:pt x="1090085" y="0"/>
                  </a:moveTo>
                  <a:lnTo>
                    <a:pt x="0" y="0"/>
                  </a:lnTo>
                  <a:lnTo>
                    <a:pt x="0" y="1122869"/>
                  </a:lnTo>
                  <a:lnTo>
                    <a:pt x="1063844" y="117661"/>
                  </a:lnTo>
                  <a:lnTo>
                    <a:pt x="109008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-1"/>
              <a:ext cx="2078355" cy="1105535"/>
            </a:xfrm>
            <a:custGeom>
              <a:avLst/>
              <a:gdLst/>
              <a:ahLst/>
              <a:cxnLst/>
              <a:rect l="l" t="t" r="r" b="b"/>
              <a:pathLst>
                <a:path w="2078355" h="1105535">
                  <a:moveTo>
                    <a:pt x="2078113" y="1"/>
                  </a:moveTo>
                  <a:lnTo>
                    <a:pt x="0" y="0"/>
                  </a:lnTo>
                  <a:lnTo>
                    <a:pt x="0" y="1105105"/>
                  </a:lnTo>
                  <a:lnTo>
                    <a:pt x="811074" y="449013"/>
                  </a:lnTo>
                  <a:lnTo>
                    <a:pt x="1903004" y="449013"/>
                  </a:lnTo>
                  <a:lnTo>
                    <a:pt x="2078113" y="238513"/>
                  </a:lnTo>
                  <a:lnTo>
                    <a:pt x="2078113" y="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950" y="454072"/>
              <a:ext cx="2057400" cy="198120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508811" y="18093504"/>
            <a:ext cx="2035810" cy="2011045"/>
            <a:chOff x="6508811" y="18093504"/>
            <a:chExt cx="2035810" cy="2011045"/>
          </a:xfrm>
        </p:grpSpPr>
        <p:sp>
          <p:nvSpPr>
            <p:cNvPr id="14" name="object 14"/>
            <p:cNvSpPr/>
            <p:nvPr/>
          </p:nvSpPr>
          <p:spPr>
            <a:xfrm>
              <a:off x="7467334" y="18093504"/>
              <a:ext cx="1077595" cy="1477010"/>
            </a:xfrm>
            <a:custGeom>
              <a:avLst/>
              <a:gdLst/>
              <a:ahLst/>
              <a:cxnLst/>
              <a:rect l="l" t="t" r="r" b="b"/>
              <a:pathLst>
                <a:path w="1077595" h="1477009">
                  <a:moveTo>
                    <a:pt x="1077106" y="0"/>
                  </a:moveTo>
                  <a:lnTo>
                    <a:pt x="25461" y="1324649"/>
                  </a:lnTo>
                  <a:lnTo>
                    <a:pt x="0" y="1476792"/>
                  </a:lnTo>
                  <a:lnTo>
                    <a:pt x="1077106" y="1476792"/>
                  </a:lnTo>
                  <a:lnTo>
                    <a:pt x="107710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8811" y="18653796"/>
              <a:ext cx="2035810" cy="1450340"/>
            </a:xfrm>
            <a:custGeom>
              <a:avLst/>
              <a:gdLst/>
              <a:ahLst/>
              <a:cxnLst/>
              <a:rect l="l" t="t" r="r" b="b"/>
              <a:pathLst>
                <a:path w="2035809" h="1450340">
                  <a:moveTo>
                    <a:pt x="2035630" y="0"/>
                  </a:moveTo>
                  <a:lnTo>
                    <a:pt x="1229307" y="869486"/>
                  </a:lnTo>
                  <a:lnTo>
                    <a:pt x="169860" y="869486"/>
                  </a:lnTo>
                  <a:lnTo>
                    <a:pt x="0" y="1141710"/>
                  </a:lnTo>
                  <a:lnTo>
                    <a:pt x="0" y="1450195"/>
                  </a:lnTo>
                  <a:lnTo>
                    <a:pt x="2035630" y="1450195"/>
                  </a:lnTo>
                  <a:lnTo>
                    <a:pt x="203563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18109595"/>
            <a:ext cx="2085339" cy="1994535"/>
            <a:chOff x="0" y="18109595"/>
            <a:chExt cx="2085339" cy="1994535"/>
          </a:xfrm>
        </p:grpSpPr>
        <p:sp>
          <p:nvSpPr>
            <p:cNvPr id="17" name="object 17"/>
            <p:cNvSpPr/>
            <p:nvPr/>
          </p:nvSpPr>
          <p:spPr>
            <a:xfrm>
              <a:off x="0" y="18109595"/>
              <a:ext cx="1097280" cy="1461135"/>
            </a:xfrm>
            <a:custGeom>
              <a:avLst/>
              <a:gdLst/>
              <a:ahLst/>
              <a:cxnLst/>
              <a:rect l="l" t="t" r="r" b="b"/>
              <a:pathLst>
                <a:path w="1097280" h="1461134">
                  <a:moveTo>
                    <a:pt x="0" y="0"/>
                  </a:moveTo>
                  <a:lnTo>
                    <a:pt x="0" y="1460702"/>
                  </a:lnTo>
                  <a:lnTo>
                    <a:pt x="1097036" y="1460702"/>
                  </a:lnTo>
                  <a:lnTo>
                    <a:pt x="1070794" y="1308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8667570"/>
              <a:ext cx="2085339" cy="1437005"/>
            </a:xfrm>
            <a:custGeom>
              <a:avLst/>
              <a:gdLst/>
              <a:ahLst/>
              <a:cxnLst/>
              <a:rect l="l" t="t" r="r" b="b"/>
              <a:pathLst>
                <a:path w="2085339" h="1437005">
                  <a:moveTo>
                    <a:pt x="0" y="0"/>
                  </a:moveTo>
                  <a:lnTo>
                    <a:pt x="0" y="1436421"/>
                  </a:lnTo>
                  <a:lnTo>
                    <a:pt x="2085063" y="1436533"/>
                  </a:lnTo>
                  <a:lnTo>
                    <a:pt x="2085063" y="1127936"/>
                  </a:lnTo>
                  <a:lnTo>
                    <a:pt x="1909954" y="855706"/>
                  </a:lnTo>
                  <a:lnTo>
                    <a:pt x="817954" y="855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8750" y="4260850"/>
            <a:ext cx="2314575" cy="1530938"/>
            <a:chOff x="156046" y="4421458"/>
            <a:chExt cx="2314575" cy="137033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342" y="4424739"/>
              <a:ext cx="2307477" cy="136342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697" y="4423108"/>
              <a:ext cx="2311400" cy="1367155"/>
            </a:xfrm>
            <a:custGeom>
              <a:avLst/>
              <a:gdLst/>
              <a:ahLst/>
              <a:cxnLst/>
              <a:rect l="l" t="t" r="r" b="b"/>
              <a:pathLst>
                <a:path w="2311400" h="1367154">
                  <a:moveTo>
                    <a:pt x="118781" y="0"/>
                  </a:moveTo>
                  <a:lnTo>
                    <a:pt x="2191979" y="0"/>
                  </a:lnTo>
                  <a:lnTo>
                    <a:pt x="2204107" y="567"/>
                  </a:lnTo>
                  <a:lnTo>
                    <a:pt x="2248576" y="14326"/>
                  </a:lnTo>
                  <a:lnTo>
                    <a:pt x="2283612" y="43192"/>
                  </a:lnTo>
                  <a:lnTo>
                    <a:pt x="2305456" y="83476"/>
                  </a:lnTo>
                  <a:lnTo>
                    <a:pt x="2310775" y="118725"/>
                  </a:lnTo>
                  <a:lnTo>
                    <a:pt x="2310775" y="1247889"/>
                  </a:lnTo>
                  <a:lnTo>
                    <a:pt x="2301414" y="1294130"/>
                  </a:lnTo>
                  <a:lnTo>
                    <a:pt x="2275952" y="1331861"/>
                  </a:lnTo>
                  <a:lnTo>
                    <a:pt x="2238221" y="1357323"/>
                  </a:lnTo>
                  <a:lnTo>
                    <a:pt x="2191979" y="1366685"/>
                  </a:lnTo>
                  <a:lnTo>
                    <a:pt x="118781" y="1366685"/>
                  </a:lnTo>
                  <a:lnTo>
                    <a:pt x="72568" y="1357323"/>
                  </a:lnTo>
                  <a:lnTo>
                    <a:pt x="34794" y="1331861"/>
                  </a:lnTo>
                  <a:lnTo>
                    <a:pt x="9333" y="1294130"/>
                  </a:lnTo>
                  <a:lnTo>
                    <a:pt x="0" y="1247889"/>
                  </a:lnTo>
                  <a:lnTo>
                    <a:pt x="0" y="118725"/>
                  </a:lnTo>
                  <a:lnTo>
                    <a:pt x="9333" y="72554"/>
                  </a:lnTo>
                  <a:lnTo>
                    <a:pt x="34794" y="34823"/>
                  </a:lnTo>
                  <a:lnTo>
                    <a:pt x="72568" y="9290"/>
                  </a:lnTo>
                  <a:lnTo>
                    <a:pt x="118781" y="0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35150" y="5861050"/>
            <a:ext cx="2179320" cy="1377314"/>
            <a:chOff x="1870318" y="5855336"/>
            <a:chExt cx="2179320" cy="128333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3925" y="5858943"/>
              <a:ext cx="2171944" cy="127576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872223" y="5857241"/>
              <a:ext cx="2175510" cy="1279525"/>
            </a:xfrm>
            <a:custGeom>
              <a:avLst/>
              <a:gdLst/>
              <a:ahLst/>
              <a:cxnLst/>
              <a:rect l="l" t="t" r="r" b="b"/>
              <a:pathLst>
                <a:path w="2175510" h="1279525">
                  <a:moveTo>
                    <a:pt x="111278" y="0"/>
                  </a:moveTo>
                  <a:lnTo>
                    <a:pt x="2063999" y="0"/>
                  </a:lnTo>
                  <a:lnTo>
                    <a:pt x="2075347" y="567"/>
                  </a:lnTo>
                  <a:lnTo>
                    <a:pt x="2117049" y="13475"/>
                  </a:lnTo>
                  <a:lnTo>
                    <a:pt x="2149887" y="40497"/>
                  </a:lnTo>
                  <a:lnTo>
                    <a:pt x="2170242" y="78228"/>
                  </a:lnTo>
                  <a:lnTo>
                    <a:pt x="2175277" y="111278"/>
                  </a:lnTo>
                  <a:lnTo>
                    <a:pt x="2175277" y="1167888"/>
                  </a:lnTo>
                  <a:lnTo>
                    <a:pt x="2166554" y="1211151"/>
                  </a:lnTo>
                  <a:lnTo>
                    <a:pt x="2142653" y="1246541"/>
                  </a:lnTo>
                  <a:lnTo>
                    <a:pt x="2107262" y="1270371"/>
                  </a:lnTo>
                  <a:lnTo>
                    <a:pt x="2063999" y="1279095"/>
                  </a:lnTo>
                  <a:lnTo>
                    <a:pt x="111278" y="1279095"/>
                  </a:lnTo>
                  <a:lnTo>
                    <a:pt x="67944" y="1270371"/>
                  </a:lnTo>
                  <a:lnTo>
                    <a:pt x="32624" y="1246541"/>
                  </a:lnTo>
                  <a:lnTo>
                    <a:pt x="8794" y="1211151"/>
                  </a:lnTo>
                  <a:lnTo>
                    <a:pt x="0" y="1167888"/>
                  </a:lnTo>
                  <a:lnTo>
                    <a:pt x="0" y="111278"/>
                  </a:lnTo>
                  <a:lnTo>
                    <a:pt x="8794" y="67944"/>
                  </a:lnTo>
                  <a:lnTo>
                    <a:pt x="32624" y="32624"/>
                  </a:lnTo>
                  <a:lnTo>
                    <a:pt x="67944" y="8794"/>
                  </a:lnTo>
                  <a:lnTo>
                    <a:pt x="111278" y="0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4950" y="2432050"/>
            <a:ext cx="4191000" cy="174753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70"/>
              </a:spcBef>
            </a:pPr>
            <a:r>
              <a:rPr b="1" spc="-20" dirty="0">
                <a:latin typeface="Calibri"/>
                <a:cs typeface="Calibri"/>
              </a:rPr>
              <a:t>DEPARTEMENT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D'ARCHITECTURE</a:t>
            </a:r>
            <a:r>
              <a:rPr b="1" spc="15" dirty="0">
                <a:latin typeface="Calibri"/>
                <a:cs typeface="Calibri"/>
              </a:rPr>
              <a:t> </a:t>
            </a:r>
            <a:r>
              <a:rPr lang="fr-FR" b="1" dirty="0">
                <a:latin typeface="Calibri"/>
                <a:cs typeface="Calibri"/>
              </a:rPr>
              <a:t>–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ANNABA</a:t>
            </a:r>
            <a:endParaRPr lang="fr-CA" sz="1000" b="1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70"/>
              </a:spcBef>
            </a:pPr>
            <a:endParaRPr sz="900" dirty="0">
              <a:latin typeface="Calibri"/>
              <a:cs typeface="Calibri"/>
            </a:endParaRPr>
          </a:p>
          <a:p>
            <a:pPr algn="ctr">
              <a:lnSpc>
                <a:spcPts val="1255"/>
              </a:lnSpc>
              <a:spcBef>
                <a:spcPts val="665"/>
              </a:spcBef>
            </a:pPr>
            <a:r>
              <a:rPr sz="1200" spc="-10" dirty="0">
                <a:latin typeface="Calibri"/>
                <a:cs typeface="Calibri"/>
              </a:rPr>
              <a:t>L'architecture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premier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arts:</a:t>
            </a:r>
            <a:endParaRPr sz="1200" dirty="0">
              <a:latin typeface="Calibri"/>
              <a:cs typeface="Calibri"/>
            </a:endParaRPr>
          </a:p>
          <a:p>
            <a:pPr marL="12700" marR="5080" algn="l">
              <a:lnSpc>
                <a:spcPts val="129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c'est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l'importance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mission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formation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</a:t>
            </a:r>
            <a:r>
              <a:rPr sz="1200" spc="-10" dirty="0">
                <a:latin typeface="Calibri"/>
                <a:cs typeface="Calibri"/>
              </a:rPr>
              <a:t> </a:t>
            </a:r>
            <a:endParaRPr lang="fr-CA" sz="1200" spc="-10" dirty="0">
              <a:latin typeface="Calibri"/>
              <a:cs typeface="Calibri"/>
            </a:endParaRPr>
          </a:p>
          <a:p>
            <a:pPr marL="12700" marR="5080" algn="l">
              <a:lnSpc>
                <a:spcPts val="1290"/>
              </a:lnSpc>
              <a:spcBef>
                <a:spcPts val="15"/>
              </a:spcBef>
            </a:pPr>
            <a:r>
              <a:rPr sz="1200" spc="-10" dirty="0" err="1">
                <a:latin typeface="Calibri"/>
                <a:cs typeface="Calibri"/>
              </a:rPr>
              <a:t>architectes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qui </a:t>
            </a:r>
            <a:r>
              <a:rPr sz="1200" spc="-20" dirty="0">
                <a:latin typeface="Calibri"/>
                <a:cs typeface="Calibri"/>
              </a:rPr>
              <a:t>est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dévolue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à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toute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école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d'architecture</a:t>
            </a:r>
            <a:endParaRPr sz="1200" dirty="0">
              <a:latin typeface="Calibri"/>
              <a:cs typeface="Calibri"/>
            </a:endParaRPr>
          </a:p>
          <a:p>
            <a:pPr algn="l">
              <a:lnSpc>
                <a:spcPts val="1230"/>
              </a:lnSpc>
            </a:pPr>
            <a:r>
              <a:rPr sz="1200" dirty="0">
                <a:latin typeface="Calibri"/>
                <a:cs typeface="Calibri"/>
              </a:rPr>
              <a:t>tanq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</a:t>
            </a:r>
            <a:r>
              <a:rPr sz="1200" spc="1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vrai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1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</a:t>
            </a:r>
            <a:r>
              <a:rPr sz="1200" spc="1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métier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l'architecte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s'acquiertvraiment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qu'avec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l'expérience,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l'école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</a:t>
            </a:r>
            <a:r>
              <a:rPr sz="1200" spc="-25" dirty="0">
                <a:latin typeface="Calibri"/>
                <a:cs typeface="Calibri"/>
              </a:rPr>
              <a:t> </a:t>
            </a:r>
            <a:endParaRPr lang="fr-CA" sz="1200" spc="-25" dirty="0">
              <a:latin typeface="Calibri"/>
              <a:cs typeface="Calibri"/>
            </a:endParaRPr>
          </a:p>
          <a:p>
            <a:pPr algn="l">
              <a:lnSpc>
                <a:spcPts val="1230"/>
              </a:lnSpc>
            </a:pPr>
            <a:r>
              <a:rPr sz="1200" dirty="0">
                <a:latin typeface="Calibri"/>
                <a:cs typeface="Calibri"/>
              </a:rPr>
              <a:t>lieu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privilégié </a:t>
            </a:r>
            <a:r>
              <a:rPr sz="1200" spc="-20" dirty="0">
                <a:latin typeface="Calibri"/>
                <a:cs typeface="Calibri"/>
              </a:rPr>
              <a:t>L’inculcation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b="1" i="1" dirty="0">
                <a:latin typeface="Calibri"/>
                <a:cs typeface="Calibri"/>
              </a:rPr>
              <a:t>manière</a:t>
            </a:r>
            <a:r>
              <a:rPr sz="1200" b="1" i="1" spc="10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d'étre</a:t>
            </a:r>
            <a:r>
              <a:rPr sz="1200" b="1" i="1" spc="-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architect</a:t>
            </a:r>
            <a:r>
              <a:rPr sz="1200" b="1" i="1" spc="25" dirty="0">
                <a:latin typeface="Calibri"/>
                <a:cs typeface="Calibri"/>
              </a:rPr>
              <a:t> </a:t>
            </a:r>
            <a:r>
              <a:rPr sz="1200" b="1" i="1" spc="-5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550" y="6318250"/>
            <a:ext cx="1708150" cy="570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latin typeface="Calibri"/>
                <a:cs typeface="Calibri"/>
              </a:rPr>
              <a:t>faisant</a:t>
            </a:r>
            <a:r>
              <a:rPr sz="900" spc="2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partie</a:t>
            </a:r>
            <a:r>
              <a:rPr sz="900" spc="3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29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la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faculté</a:t>
            </a:r>
            <a:r>
              <a:rPr sz="900" spc="28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des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sciences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terre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Badij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Mokhtar-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ANNABA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permis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sortie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plus</a:t>
            </a:r>
            <a:r>
              <a:rPr sz="900" spc="-25" dirty="0">
                <a:latin typeface="Calibri"/>
                <a:cs typeface="Calibri"/>
              </a:rPr>
              <a:t> de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promos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architects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depuis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1997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0223" y="8174080"/>
            <a:ext cx="3172460" cy="454659"/>
          </a:xfrm>
          <a:custGeom>
            <a:avLst/>
            <a:gdLst/>
            <a:ahLst/>
            <a:cxnLst/>
            <a:rect l="l" t="t" r="r" b="b"/>
            <a:pathLst>
              <a:path w="3172460" h="454659">
                <a:moveTo>
                  <a:pt x="3172099" y="0"/>
                </a:moveTo>
                <a:lnTo>
                  <a:pt x="241918" y="0"/>
                </a:lnTo>
                <a:lnTo>
                  <a:pt x="0" y="227237"/>
                </a:lnTo>
                <a:lnTo>
                  <a:pt x="241918" y="454545"/>
                </a:lnTo>
                <a:lnTo>
                  <a:pt x="3172099" y="454545"/>
                </a:lnTo>
                <a:lnTo>
                  <a:pt x="3172099" y="0"/>
                </a:lnTo>
                <a:close/>
              </a:path>
            </a:pathLst>
          </a:custGeom>
          <a:solidFill>
            <a:srgbClr val="0DA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14550" y="8216346"/>
            <a:ext cx="2477135" cy="3251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7485" marR="5080" indent="-185420">
              <a:lnSpc>
                <a:spcPts val="1120"/>
              </a:lnSpc>
              <a:spcBef>
                <a:spcPts val="23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correspondant a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deux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années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supplémentaires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aprés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0223" y="8750400"/>
            <a:ext cx="3172460" cy="454659"/>
          </a:xfrm>
          <a:custGeom>
            <a:avLst/>
            <a:gdLst/>
            <a:ahLst/>
            <a:cxnLst/>
            <a:rect l="l" t="t" r="r" b="b"/>
            <a:pathLst>
              <a:path w="3172460" h="454659">
                <a:moveTo>
                  <a:pt x="3172099" y="0"/>
                </a:moveTo>
                <a:lnTo>
                  <a:pt x="241918" y="0"/>
                </a:lnTo>
                <a:lnTo>
                  <a:pt x="0" y="227308"/>
                </a:lnTo>
                <a:lnTo>
                  <a:pt x="241918" y="454545"/>
                </a:lnTo>
                <a:lnTo>
                  <a:pt x="3172099" y="454545"/>
                </a:lnTo>
                <a:lnTo>
                  <a:pt x="31720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26704" y="8172430"/>
            <a:ext cx="487680" cy="514350"/>
            <a:chOff x="526704" y="8172430"/>
            <a:chExt cx="487680" cy="514350"/>
          </a:xfrm>
        </p:grpSpPr>
        <p:sp>
          <p:nvSpPr>
            <p:cNvPr id="31" name="object 31"/>
            <p:cNvSpPr/>
            <p:nvPr/>
          </p:nvSpPr>
          <p:spPr>
            <a:xfrm>
              <a:off x="528354" y="8174080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241868" y="0"/>
                  </a:moveTo>
                  <a:lnTo>
                    <a:pt x="186406" y="5957"/>
                  </a:lnTo>
                  <a:lnTo>
                    <a:pt x="135498" y="23049"/>
                  </a:lnTo>
                  <a:lnTo>
                    <a:pt x="90589" y="49929"/>
                  </a:lnTo>
                  <a:lnTo>
                    <a:pt x="53135" y="85107"/>
                  </a:lnTo>
                  <a:lnTo>
                    <a:pt x="24581" y="127306"/>
                  </a:lnTo>
                  <a:lnTo>
                    <a:pt x="6390" y="175179"/>
                  </a:lnTo>
                  <a:lnTo>
                    <a:pt x="0" y="227308"/>
                  </a:lnTo>
                  <a:lnTo>
                    <a:pt x="1631" y="253762"/>
                  </a:lnTo>
                  <a:lnTo>
                    <a:pt x="14099" y="303975"/>
                  </a:lnTo>
                  <a:lnTo>
                    <a:pt x="37660" y="349153"/>
                  </a:lnTo>
                  <a:lnTo>
                    <a:pt x="70844" y="388019"/>
                  </a:lnTo>
                  <a:lnTo>
                    <a:pt x="112207" y="419225"/>
                  </a:lnTo>
                  <a:lnTo>
                    <a:pt x="160292" y="441353"/>
                  </a:lnTo>
                  <a:lnTo>
                    <a:pt x="213641" y="453055"/>
                  </a:lnTo>
                  <a:lnTo>
                    <a:pt x="241868" y="454616"/>
                  </a:lnTo>
                  <a:lnTo>
                    <a:pt x="270095" y="453055"/>
                  </a:lnTo>
                  <a:lnTo>
                    <a:pt x="323429" y="441353"/>
                  </a:lnTo>
                  <a:lnTo>
                    <a:pt x="371515" y="419225"/>
                  </a:lnTo>
                  <a:lnTo>
                    <a:pt x="412934" y="388019"/>
                  </a:lnTo>
                  <a:lnTo>
                    <a:pt x="446126" y="349153"/>
                  </a:lnTo>
                  <a:lnTo>
                    <a:pt x="469673" y="303975"/>
                  </a:lnTo>
                  <a:lnTo>
                    <a:pt x="482155" y="253762"/>
                  </a:lnTo>
                  <a:lnTo>
                    <a:pt x="483786" y="227308"/>
                  </a:lnTo>
                  <a:lnTo>
                    <a:pt x="482155" y="200782"/>
                  </a:lnTo>
                  <a:lnTo>
                    <a:pt x="469673" y="150640"/>
                  </a:lnTo>
                  <a:lnTo>
                    <a:pt x="446126" y="105462"/>
                  </a:lnTo>
                  <a:lnTo>
                    <a:pt x="412934" y="66525"/>
                  </a:lnTo>
                  <a:lnTo>
                    <a:pt x="371515" y="35390"/>
                  </a:lnTo>
                  <a:lnTo>
                    <a:pt x="323429" y="13191"/>
                  </a:lnTo>
                  <a:lnTo>
                    <a:pt x="270095" y="1489"/>
                  </a:lnTo>
                  <a:lnTo>
                    <a:pt x="24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354" y="8174080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0" y="227308"/>
                  </a:moveTo>
                  <a:lnTo>
                    <a:pt x="6390" y="175179"/>
                  </a:lnTo>
                  <a:lnTo>
                    <a:pt x="24581" y="127306"/>
                  </a:lnTo>
                  <a:lnTo>
                    <a:pt x="53135" y="85107"/>
                  </a:lnTo>
                  <a:lnTo>
                    <a:pt x="90589" y="49929"/>
                  </a:lnTo>
                  <a:lnTo>
                    <a:pt x="135498" y="23049"/>
                  </a:lnTo>
                  <a:lnTo>
                    <a:pt x="186406" y="5957"/>
                  </a:lnTo>
                  <a:lnTo>
                    <a:pt x="241868" y="0"/>
                  </a:lnTo>
                  <a:lnTo>
                    <a:pt x="270095" y="1489"/>
                  </a:lnTo>
                  <a:lnTo>
                    <a:pt x="323429" y="13191"/>
                  </a:lnTo>
                  <a:lnTo>
                    <a:pt x="371515" y="35390"/>
                  </a:lnTo>
                  <a:lnTo>
                    <a:pt x="412934" y="66525"/>
                  </a:lnTo>
                  <a:lnTo>
                    <a:pt x="446126" y="105462"/>
                  </a:lnTo>
                  <a:lnTo>
                    <a:pt x="469673" y="150640"/>
                  </a:lnTo>
                  <a:lnTo>
                    <a:pt x="482155" y="200782"/>
                  </a:lnTo>
                  <a:lnTo>
                    <a:pt x="483786" y="227308"/>
                  </a:lnTo>
                  <a:lnTo>
                    <a:pt x="482155" y="253762"/>
                  </a:lnTo>
                  <a:lnTo>
                    <a:pt x="469673" y="303975"/>
                  </a:lnTo>
                  <a:lnTo>
                    <a:pt x="446126" y="349153"/>
                  </a:lnTo>
                  <a:lnTo>
                    <a:pt x="412934" y="388019"/>
                  </a:lnTo>
                  <a:lnTo>
                    <a:pt x="371515" y="419225"/>
                  </a:lnTo>
                  <a:lnTo>
                    <a:pt x="323429" y="441353"/>
                  </a:lnTo>
                  <a:lnTo>
                    <a:pt x="270095" y="453055"/>
                  </a:lnTo>
                  <a:lnTo>
                    <a:pt x="241868" y="454616"/>
                  </a:lnTo>
                  <a:lnTo>
                    <a:pt x="213641" y="453055"/>
                  </a:lnTo>
                  <a:lnTo>
                    <a:pt x="160292" y="441353"/>
                  </a:lnTo>
                  <a:lnTo>
                    <a:pt x="112207" y="419225"/>
                  </a:lnTo>
                  <a:lnTo>
                    <a:pt x="70844" y="388019"/>
                  </a:lnTo>
                  <a:lnTo>
                    <a:pt x="37660" y="349153"/>
                  </a:lnTo>
                  <a:lnTo>
                    <a:pt x="14099" y="303975"/>
                  </a:lnTo>
                  <a:lnTo>
                    <a:pt x="1631" y="253762"/>
                  </a:lnTo>
                  <a:lnTo>
                    <a:pt x="0" y="227308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292" y="8197053"/>
              <a:ext cx="266436" cy="48965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183557" y="8792666"/>
            <a:ext cx="2529205" cy="325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160"/>
              </a:lnSpc>
              <a:spcBef>
                <a:spcPts val="130"/>
              </a:spcBef>
            </a:pPr>
            <a:r>
              <a:rPr sz="1000" dirty="0">
                <a:latin typeface="Calibri"/>
                <a:cs typeface="Calibri"/>
              </a:rPr>
              <a:t>le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niveau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doctorat </a:t>
            </a:r>
            <a:r>
              <a:rPr sz="1000" dirty="0">
                <a:latin typeface="Calibri"/>
                <a:cs typeface="Calibri"/>
              </a:rPr>
              <a:t>correspondant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à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trois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années</a:t>
            </a:r>
            <a:endParaRPr sz="1000">
              <a:latin typeface="Calibri"/>
              <a:cs typeface="Calibri"/>
            </a:endParaRPr>
          </a:p>
          <a:p>
            <a:pPr marL="10160" algn="ctr">
              <a:lnSpc>
                <a:spcPts val="1160"/>
              </a:lnSpc>
            </a:pPr>
            <a:r>
              <a:rPr sz="1000" spc="-10" dirty="0">
                <a:latin typeface="Calibri"/>
                <a:cs typeface="Calibri"/>
              </a:rPr>
              <a:t>supplémentaire</a:t>
            </a:r>
            <a:r>
              <a:rPr sz="1000" dirty="0">
                <a:latin typeface="Calibri"/>
                <a:cs typeface="Calibri"/>
              </a:rPr>
              <a:t> après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niveau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master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0250" y="8762509"/>
            <a:ext cx="487680" cy="458470"/>
            <a:chOff x="540250" y="8762509"/>
            <a:chExt cx="487680" cy="458470"/>
          </a:xfrm>
        </p:grpSpPr>
        <p:sp>
          <p:nvSpPr>
            <p:cNvPr id="36" name="object 36"/>
            <p:cNvSpPr/>
            <p:nvPr/>
          </p:nvSpPr>
          <p:spPr>
            <a:xfrm>
              <a:off x="541900" y="8764159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241868" y="0"/>
                  </a:moveTo>
                  <a:lnTo>
                    <a:pt x="186406" y="6028"/>
                  </a:lnTo>
                  <a:lnTo>
                    <a:pt x="135498" y="23120"/>
                  </a:lnTo>
                  <a:lnTo>
                    <a:pt x="90589" y="49929"/>
                  </a:lnTo>
                  <a:lnTo>
                    <a:pt x="53135" y="85178"/>
                  </a:lnTo>
                  <a:lnTo>
                    <a:pt x="24581" y="127377"/>
                  </a:lnTo>
                  <a:lnTo>
                    <a:pt x="6390" y="175179"/>
                  </a:lnTo>
                  <a:lnTo>
                    <a:pt x="0" y="227308"/>
                  </a:lnTo>
                  <a:lnTo>
                    <a:pt x="1624" y="253833"/>
                  </a:lnTo>
                  <a:lnTo>
                    <a:pt x="14099" y="303975"/>
                  </a:lnTo>
                  <a:lnTo>
                    <a:pt x="37652" y="349153"/>
                  </a:lnTo>
                  <a:lnTo>
                    <a:pt x="70844" y="388019"/>
                  </a:lnTo>
                  <a:lnTo>
                    <a:pt x="112207" y="419225"/>
                  </a:lnTo>
                  <a:lnTo>
                    <a:pt x="160292" y="441353"/>
                  </a:lnTo>
                  <a:lnTo>
                    <a:pt x="213641" y="453055"/>
                  </a:lnTo>
                  <a:lnTo>
                    <a:pt x="241868" y="454616"/>
                  </a:lnTo>
                  <a:lnTo>
                    <a:pt x="270095" y="453055"/>
                  </a:lnTo>
                  <a:lnTo>
                    <a:pt x="323429" y="441353"/>
                  </a:lnTo>
                  <a:lnTo>
                    <a:pt x="371515" y="419225"/>
                  </a:lnTo>
                  <a:lnTo>
                    <a:pt x="412934" y="388019"/>
                  </a:lnTo>
                  <a:lnTo>
                    <a:pt x="446126" y="349153"/>
                  </a:lnTo>
                  <a:lnTo>
                    <a:pt x="469673" y="303975"/>
                  </a:lnTo>
                  <a:lnTo>
                    <a:pt x="482155" y="253833"/>
                  </a:lnTo>
                  <a:lnTo>
                    <a:pt x="483786" y="227308"/>
                  </a:lnTo>
                  <a:lnTo>
                    <a:pt x="482155" y="200782"/>
                  </a:lnTo>
                  <a:lnTo>
                    <a:pt x="469673" y="150640"/>
                  </a:lnTo>
                  <a:lnTo>
                    <a:pt x="446126" y="105462"/>
                  </a:lnTo>
                  <a:lnTo>
                    <a:pt x="412934" y="66596"/>
                  </a:lnTo>
                  <a:lnTo>
                    <a:pt x="371515" y="35390"/>
                  </a:lnTo>
                  <a:lnTo>
                    <a:pt x="323429" y="13262"/>
                  </a:lnTo>
                  <a:lnTo>
                    <a:pt x="270095" y="1560"/>
                  </a:lnTo>
                  <a:lnTo>
                    <a:pt x="24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1900" y="8764159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0" y="227308"/>
                  </a:moveTo>
                  <a:lnTo>
                    <a:pt x="6390" y="175179"/>
                  </a:lnTo>
                  <a:lnTo>
                    <a:pt x="24581" y="127377"/>
                  </a:lnTo>
                  <a:lnTo>
                    <a:pt x="53135" y="85178"/>
                  </a:lnTo>
                  <a:lnTo>
                    <a:pt x="90589" y="49929"/>
                  </a:lnTo>
                  <a:lnTo>
                    <a:pt x="135498" y="23120"/>
                  </a:lnTo>
                  <a:lnTo>
                    <a:pt x="186406" y="6028"/>
                  </a:lnTo>
                  <a:lnTo>
                    <a:pt x="241868" y="0"/>
                  </a:lnTo>
                  <a:lnTo>
                    <a:pt x="270095" y="1560"/>
                  </a:lnTo>
                  <a:lnTo>
                    <a:pt x="323429" y="13262"/>
                  </a:lnTo>
                  <a:lnTo>
                    <a:pt x="371515" y="35390"/>
                  </a:lnTo>
                  <a:lnTo>
                    <a:pt x="412934" y="66596"/>
                  </a:lnTo>
                  <a:lnTo>
                    <a:pt x="446126" y="105462"/>
                  </a:lnTo>
                  <a:lnTo>
                    <a:pt x="469673" y="150640"/>
                  </a:lnTo>
                  <a:lnTo>
                    <a:pt x="482155" y="200782"/>
                  </a:lnTo>
                  <a:lnTo>
                    <a:pt x="483786" y="227308"/>
                  </a:lnTo>
                  <a:lnTo>
                    <a:pt x="482155" y="253833"/>
                  </a:lnTo>
                  <a:lnTo>
                    <a:pt x="469673" y="303975"/>
                  </a:lnTo>
                  <a:lnTo>
                    <a:pt x="446126" y="349153"/>
                  </a:lnTo>
                  <a:lnTo>
                    <a:pt x="412934" y="388019"/>
                  </a:lnTo>
                  <a:lnTo>
                    <a:pt x="371515" y="419225"/>
                  </a:lnTo>
                  <a:lnTo>
                    <a:pt x="323429" y="441353"/>
                  </a:lnTo>
                  <a:lnTo>
                    <a:pt x="270095" y="453055"/>
                  </a:lnTo>
                  <a:lnTo>
                    <a:pt x="241868" y="454616"/>
                  </a:lnTo>
                  <a:lnTo>
                    <a:pt x="213641" y="453055"/>
                  </a:lnTo>
                  <a:lnTo>
                    <a:pt x="160292" y="441353"/>
                  </a:lnTo>
                  <a:lnTo>
                    <a:pt x="112207" y="419225"/>
                  </a:lnTo>
                  <a:lnTo>
                    <a:pt x="70844" y="388019"/>
                  </a:lnTo>
                  <a:lnTo>
                    <a:pt x="37652" y="349153"/>
                  </a:lnTo>
                  <a:lnTo>
                    <a:pt x="14099" y="303975"/>
                  </a:lnTo>
                  <a:lnTo>
                    <a:pt x="1624" y="253833"/>
                  </a:lnTo>
                  <a:lnTo>
                    <a:pt x="0" y="227308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09" y="8765932"/>
              <a:ext cx="288571" cy="449722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520950" y="4641850"/>
            <a:ext cx="1540510" cy="88900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185"/>
              </a:spcBef>
            </a:pPr>
            <a:r>
              <a:rPr sz="1550" b="1" spc="-10" dirty="0">
                <a:latin typeface="Calibri"/>
                <a:cs typeface="Calibri"/>
              </a:rPr>
              <a:t>Presentation</a:t>
            </a:r>
            <a:endParaRPr sz="15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10"/>
              </a:spcBef>
            </a:pPr>
            <a:r>
              <a:rPr sz="900" dirty="0">
                <a:latin typeface="Calibri"/>
                <a:cs typeface="Calibri"/>
              </a:rPr>
              <a:t>Le</a:t>
            </a:r>
            <a:r>
              <a:rPr sz="900" spc="3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département</a:t>
            </a:r>
            <a:r>
              <a:rPr sz="900" spc="31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d'architecture,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crée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Septembre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1997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sur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le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site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l'ex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CEFOS.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301" y="9354943"/>
            <a:ext cx="424561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latin typeface="Calibri"/>
                <a:cs typeface="Calibri"/>
              </a:rPr>
              <a:t>Organisation</a:t>
            </a:r>
            <a:r>
              <a:rPr sz="1550" b="1" spc="-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des</a:t>
            </a:r>
            <a:r>
              <a:rPr sz="1550" b="1" spc="-1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études dans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le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système </a:t>
            </a:r>
            <a:r>
              <a:rPr sz="1550" b="1" spc="-10" dirty="0">
                <a:latin typeface="Calibri"/>
                <a:cs typeface="Calibri"/>
              </a:rPr>
              <a:t>ingéniorat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9249" y="9675200"/>
            <a:ext cx="489584" cy="460375"/>
            <a:chOff x="609249" y="9675200"/>
            <a:chExt cx="489584" cy="460375"/>
          </a:xfrm>
        </p:grpSpPr>
        <p:sp>
          <p:nvSpPr>
            <p:cNvPr id="43" name="object 43"/>
            <p:cNvSpPr/>
            <p:nvPr/>
          </p:nvSpPr>
          <p:spPr>
            <a:xfrm>
              <a:off x="611908" y="9677859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0" y="227308"/>
                  </a:moveTo>
                  <a:lnTo>
                    <a:pt x="6383" y="175179"/>
                  </a:lnTo>
                  <a:lnTo>
                    <a:pt x="24581" y="127306"/>
                  </a:lnTo>
                  <a:lnTo>
                    <a:pt x="53135" y="85107"/>
                  </a:lnTo>
                  <a:lnTo>
                    <a:pt x="90589" y="49929"/>
                  </a:lnTo>
                  <a:lnTo>
                    <a:pt x="135477" y="23120"/>
                  </a:lnTo>
                  <a:lnTo>
                    <a:pt x="186399" y="6028"/>
                  </a:lnTo>
                  <a:lnTo>
                    <a:pt x="241861" y="0"/>
                  </a:lnTo>
                  <a:lnTo>
                    <a:pt x="270088" y="1560"/>
                  </a:lnTo>
                  <a:lnTo>
                    <a:pt x="323422" y="13262"/>
                  </a:lnTo>
                  <a:lnTo>
                    <a:pt x="371508" y="35390"/>
                  </a:lnTo>
                  <a:lnTo>
                    <a:pt x="412927" y="66596"/>
                  </a:lnTo>
                  <a:lnTo>
                    <a:pt x="446119" y="105462"/>
                  </a:lnTo>
                  <a:lnTo>
                    <a:pt x="469665" y="150640"/>
                  </a:lnTo>
                  <a:lnTo>
                    <a:pt x="482148" y="200782"/>
                  </a:lnTo>
                  <a:lnTo>
                    <a:pt x="483779" y="227308"/>
                  </a:lnTo>
                  <a:lnTo>
                    <a:pt x="482148" y="253833"/>
                  </a:lnTo>
                  <a:lnTo>
                    <a:pt x="469665" y="303975"/>
                  </a:lnTo>
                  <a:lnTo>
                    <a:pt x="446119" y="349153"/>
                  </a:lnTo>
                  <a:lnTo>
                    <a:pt x="412927" y="388019"/>
                  </a:lnTo>
                  <a:lnTo>
                    <a:pt x="371508" y="419225"/>
                  </a:lnTo>
                  <a:lnTo>
                    <a:pt x="323422" y="441353"/>
                  </a:lnTo>
                  <a:lnTo>
                    <a:pt x="270088" y="453055"/>
                  </a:lnTo>
                  <a:lnTo>
                    <a:pt x="241861" y="454545"/>
                  </a:lnTo>
                  <a:lnTo>
                    <a:pt x="213634" y="453055"/>
                  </a:lnTo>
                  <a:lnTo>
                    <a:pt x="160300" y="441353"/>
                  </a:lnTo>
                  <a:lnTo>
                    <a:pt x="112214" y="419225"/>
                  </a:lnTo>
                  <a:lnTo>
                    <a:pt x="70837" y="388019"/>
                  </a:lnTo>
                  <a:lnTo>
                    <a:pt x="37652" y="349153"/>
                  </a:lnTo>
                  <a:lnTo>
                    <a:pt x="14099" y="303975"/>
                  </a:lnTo>
                  <a:lnTo>
                    <a:pt x="1624" y="253833"/>
                  </a:lnTo>
                  <a:lnTo>
                    <a:pt x="0" y="227308"/>
                  </a:lnTo>
                  <a:close/>
                </a:path>
              </a:pathLst>
            </a:custGeom>
            <a:ln w="33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908" y="9677859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241861" y="0"/>
                  </a:moveTo>
                  <a:lnTo>
                    <a:pt x="186399" y="6028"/>
                  </a:lnTo>
                  <a:lnTo>
                    <a:pt x="135477" y="23120"/>
                  </a:lnTo>
                  <a:lnTo>
                    <a:pt x="90589" y="49929"/>
                  </a:lnTo>
                  <a:lnTo>
                    <a:pt x="53135" y="85107"/>
                  </a:lnTo>
                  <a:lnTo>
                    <a:pt x="24581" y="127306"/>
                  </a:lnTo>
                  <a:lnTo>
                    <a:pt x="6383" y="175179"/>
                  </a:lnTo>
                  <a:lnTo>
                    <a:pt x="0" y="227308"/>
                  </a:lnTo>
                  <a:lnTo>
                    <a:pt x="1624" y="253833"/>
                  </a:lnTo>
                  <a:lnTo>
                    <a:pt x="14099" y="303975"/>
                  </a:lnTo>
                  <a:lnTo>
                    <a:pt x="37652" y="349153"/>
                  </a:lnTo>
                  <a:lnTo>
                    <a:pt x="70837" y="388019"/>
                  </a:lnTo>
                  <a:lnTo>
                    <a:pt x="112214" y="419225"/>
                  </a:lnTo>
                  <a:lnTo>
                    <a:pt x="160300" y="441353"/>
                  </a:lnTo>
                  <a:lnTo>
                    <a:pt x="213634" y="453055"/>
                  </a:lnTo>
                  <a:lnTo>
                    <a:pt x="241861" y="454545"/>
                  </a:lnTo>
                  <a:lnTo>
                    <a:pt x="270088" y="453055"/>
                  </a:lnTo>
                  <a:lnTo>
                    <a:pt x="323422" y="441353"/>
                  </a:lnTo>
                  <a:lnTo>
                    <a:pt x="371508" y="419225"/>
                  </a:lnTo>
                  <a:lnTo>
                    <a:pt x="412927" y="388019"/>
                  </a:lnTo>
                  <a:lnTo>
                    <a:pt x="446119" y="349153"/>
                  </a:lnTo>
                  <a:lnTo>
                    <a:pt x="469665" y="303975"/>
                  </a:lnTo>
                  <a:lnTo>
                    <a:pt x="482148" y="253833"/>
                  </a:lnTo>
                  <a:lnTo>
                    <a:pt x="483779" y="227308"/>
                  </a:lnTo>
                  <a:lnTo>
                    <a:pt x="482148" y="200782"/>
                  </a:lnTo>
                  <a:lnTo>
                    <a:pt x="469665" y="150640"/>
                  </a:lnTo>
                  <a:lnTo>
                    <a:pt x="446119" y="105462"/>
                  </a:lnTo>
                  <a:lnTo>
                    <a:pt x="412927" y="66596"/>
                  </a:lnTo>
                  <a:lnTo>
                    <a:pt x="371508" y="35390"/>
                  </a:lnTo>
                  <a:lnTo>
                    <a:pt x="323422" y="13262"/>
                  </a:lnTo>
                  <a:lnTo>
                    <a:pt x="270088" y="1560"/>
                  </a:lnTo>
                  <a:lnTo>
                    <a:pt x="241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1908" y="9677859"/>
              <a:ext cx="483870" cy="454659"/>
            </a:xfrm>
            <a:custGeom>
              <a:avLst/>
              <a:gdLst/>
              <a:ahLst/>
              <a:cxnLst/>
              <a:rect l="l" t="t" r="r" b="b"/>
              <a:pathLst>
                <a:path w="483869" h="454659">
                  <a:moveTo>
                    <a:pt x="241861" y="0"/>
                  </a:moveTo>
                  <a:lnTo>
                    <a:pt x="186399" y="6028"/>
                  </a:lnTo>
                  <a:lnTo>
                    <a:pt x="135477" y="23120"/>
                  </a:lnTo>
                  <a:lnTo>
                    <a:pt x="90589" y="49929"/>
                  </a:lnTo>
                  <a:lnTo>
                    <a:pt x="53135" y="85107"/>
                  </a:lnTo>
                  <a:lnTo>
                    <a:pt x="24581" y="127306"/>
                  </a:lnTo>
                  <a:lnTo>
                    <a:pt x="6383" y="175179"/>
                  </a:lnTo>
                  <a:lnTo>
                    <a:pt x="0" y="227308"/>
                  </a:lnTo>
                  <a:lnTo>
                    <a:pt x="1624" y="253833"/>
                  </a:lnTo>
                  <a:lnTo>
                    <a:pt x="14099" y="303975"/>
                  </a:lnTo>
                  <a:lnTo>
                    <a:pt x="37652" y="349153"/>
                  </a:lnTo>
                  <a:lnTo>
                    <a:pt x="70837" y="388019"/>
                  </a:lnTo>
                  <a:lnTo>
                    <a:pt x="112214" y="419225"/>
                  </a:lnTo>
                  <a:lnTo>
                    <a:pt x="160300" y="441353"/>
                  </a:lnTo>
                  <a:lnTo>
                    <a:pt x="213634" y="453055"/>
                  </a:lnTo>
                  <a:lnTo>
                    <a:pt x="241861" y="454545"/>
                  </a:lnTo>
                  <a:lnTo>
                    <a:pt x="270088" y="453055"/>
                  </a:lnTo>
                  <a:lnTo>
                    <a:pt x="323422" y="441353"/>
                  </a:lnTo>
                  <a:lnTo>
                    <a:pt x="371508" y="419225"/>
                  </a:lnTo>
                  <a:lnTo>
                    <a:pt x="412927" y="388019"/>
                  </a:lnTo>
                  <a:lnTo>
                    <a:pt x="446119" y="349153"/>
                  </a:lnTo>
                  <a:lnTo>
                    <a:pt x="469665" y="303975"/>
                  </a:lnTo>
                  <a:lnTo>
                    <a:pt x="482148" y="253833"/>
                  </a:lnTo>
                  <a:lnTo>
                    <a:pt x="483779" y="227308"/>
                  </a:lnTo>
                  <a:lnTo>
                    <a:pt x="482148" y="200782"/>
                  </a:lnTo>
                  <a:lnTo>
                    <a:pt x="469665" y="150640"/>
                  </a:lnTo>
                  <a:lnTo>
                    <a:pt x="446119" y="105462"/>
                  </a:lnTo>
                  <a:lnTo>
                    <a:pt x="412927" y="66596"/>
                  </a:lnTo>
                  <a:lnTo>
                    <a:pt x="371508" y="35390"/>
                  </a:lnTo>
                  <a:lnTo>
                    <a:pt x="323422" y="13262"/>
                  </a:lnTo>
                  <a:lnTo>
                    <a:pt x="270088" y="1560"/>
                  </a:lnTo>
                  <a:lnTo>
                    <a:pt x="241861" y="0"/>
                  </a:lnTo>
                  <a:close/>
                </a:path>
              </a:pathLst>
            </a:custGeom>
            <a:ln w="5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8874" y="9698491"/>
              <a:ext cx="214889" cy="42816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83557" y="9771402"/>
            <a:ext cx="2471420" cy="3251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63500">
              <a:lnSpc>
                <a:spcPts val="1120"/>
              </a:lnSpc>
              <a:spcBef>
                <a:spcPts val="23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Regroupe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niveaux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1ere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année</a:t>
            </a:r>
            <a:r>
              <a:rPr sz="1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2eme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année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59350" y="2584450"/>
            <a:ext cx="2366010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latin typeface="Calibri"/>
                <a:cs typeface="Calibri"/>
              </a:rPr>
              <a:t>Objectif de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 </a:t>
            </a:r>
            <a:r>
              <a:rPr b="1" spc="-10" dirty="0">
                <a:latin typeface="Calibri"/>
                <a:cs typeface="Calibri"/>
              </a:rPr>
              <a:t>formation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15468" y="8209826"/>
            <a:ext cx="914409" cy="919728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6030932" y="6187387"/>
            <a:ext cx="1752600" cy="2377440"/>
            <a:chOff x="6030932" y="6187387"/>
            <a:chExt cx="1752600" cy="2377440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9879" y="7603576"/>
              <a:ext cx="953346" cy="96079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5621" y="6187387"/>
              <a:ext cx="1105121" cy="10376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0932" y="7227620"/>
              <a:ext cx="779797" cy="7807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8025" y="6616947"/>
              <a:ext cx="470318" cy="467402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4197350" y="6318251"/>
            <a:ext cx="220980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Calibri"/>
                <a:cs typeface="Calibri"/>
              </a:rPr>
              <a:t>le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département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d'architecture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possède: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16073" y="6588183"/>
            <a:ext cx="1097509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Calibri"/>
                <a:cs typeface="Calibri"/>
              </a:rPr>
              <a:t>-des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salles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cours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216073" y="6873294"/>
            <a:ext cx="1256408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Calibri"/>
                <a:cs typeface="Calibri"/>
              </a:rPr>
              <a:t>-des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salles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pour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les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42952" y="7154361"/>
            <a:ext cx="1710193" cy="48295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70"/>
              </a:spcBef>
            </a:pPr>
            <a:r>
              <a:rPr sz="1000" dirty="0">
                <a:latin typeface="Calibri"/>
                <a:cs typeface="Calibri"/>
              </a:rPr>
              <a:t>-une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bibliothèque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qui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possède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plusieurs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collection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livre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architecturale.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16073" y="7728979"/>
            <a:ext cx="1564598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latin typeface="Calibri"/>
                <a:cs typeface="Calibri"/>
              </a:rPr>
              <a:t>-deux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salles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d'informatiques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16073" y="8009478"/>
            <a:ext cx="1864657" cy="32213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85"/>
              </a:spcBef>
            </a:pPr>
            <a:r>
              <a:rPr sz="1000" dirty="0">
                <a:latin typeface="Calibri"/>
                <a:cs typeface="Calibri"/>
              </a:rPr>
              <a:t>-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plusieurs</a:t>
            </a:r>
            <a:r>
              <a:rPr sz="1000" spc="1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atelier</a:t>
            </a:r>
            <a:r>
              <a:rPr sz="1000" spc="2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pour</a:t>
            </a:r>
            <a:r>
              <a:rPr sz="1000" spc="1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les</a:t>
            </a:r>
            <a:r>
              <a:rPr sz="1000" spc="3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80809"/>
                </a:solidFill>
                <a:latin typeface="Calibri"/>
                <a:cs typeface="Calibri"/>
              </a:rPr>
              <a:t>travaux</a:t>
            </a:r>
            <a:r>
              <a:rPr sz="1000" spc="50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de</a:t>
            </a:r>
            <a:r>
              <a:rPr sz="1000" spc="1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projet</a:t>
            </a:r>
            <a:r>
              <a:rPr sz="1000" spc="2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et</a:t>
            </a:r>
            <a:r>
              <a:rPr sz="1000" spc="2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de</a:t>
            </a:r>
            <a:r>
              <a:rPr sz="1000" spc="1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80809"/>
                </a:solidFill>
                <a:latin typeface="Calibri"/>
                <a:cs typeface="Calibri"/>
              </a:rPr>
              <a:t>maquette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16073" y="8442039"/>
            <a:ext cx="137318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-une</a:t>
            </a:r>
            <a:r>
              <a:rPr sz="1000" spc="2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salle</a:t>
            </a:r>
            <a:r>
              <a:rPr sz="1000" spc="4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de</a:t>
            </a:r>
            <a:r>
              <a:rPr sz="1000" spc="3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80809"/>
                </a:solidFill>
                <a:latin typeface="Calibri"/>
                <a:cs typeface="Calibri"/>
              </a:rPr>
              <a:t>conférence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073" y="8727148"/>
            <a:ext cx="1324402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-une</a:t>
            </a:r>
            <a:r>
              <a:rPr sz="1000" spc="2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salle</a:t>
            </a:r>
            <a:r>
              <a:rPr sz="1000" spc="4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de</a:t>
            </a:r>
            <a:r>
              <a:rPr sz="1000" spc="35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80809"/>
                </a:solidFill>
                <a:latin typeface="Calibri"/>
                <a:cs typeface="Calibri"/>
              </a:rPr>
              <a:t>projection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37491" y="8987719"/>
            <a:ext cx="572035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dirty="0">
                <a:solidFill>
                  <a:srgbClr val="080809"/>
                </a:solidFill>
                <a:latin typeface="Calibri"/>
                <a:cs typeface="Calibri"/>
              </a:rPr>
              <a:t>-2</a:t>
            </a:r>
            <a:r>
              <a:rPr sz="1000" spc="20" dirty="0">
                <a:solidFill>
                  <a:srgbClr val="08080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80809"/>
                </a:solidFill>
                <a:latin typeface="Calibri"/>
                <a:cs typeface="Calibri"/>
              </a:rPr>
              <a:t>amphis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10019" y="8746428"/>
            <a:ext cx="1015119" cy="1028524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625430" y="2508250"/>
            <a:ext cx="7915320" cy="16011558"/>
            <a:chOff x="601850" y="2734516"/>
            <a:chExt cx="7915320" cy="15358214"/>
          </a:xfrm>
        </p:grpSpPr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66113" y="2734516"/>
              <a:ext cx="551057" cy="103788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45170" y="3173060"/>
              <a:ext cx="4002589" cy="28505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9116" y="11392352"/>
              <a:ext cx="2133600" cy="135559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1850" y="12718064"/>
              <a:ext cx="2124120" cy="14186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63277" y="14063573"/>
              <a:ext cx="2284286" cy="134919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16370" y="16694839"/>
              <a:ext cx="2382088" cy="1397891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2613660" y="19323389"/>
            <a:ext cx="2650490" cy="745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75"/>
              </a:spcBef>
            </a:pPr>
            <a:r>
              <a:rPr sz="1550" b="1" dirty="0">
                <a:latin typeface="Calibri"/>
                <a:cs typeface="Calibri"/>
              </a:rPr>
              <a:t>cité</a:t>
            </a:r>
            <a:r>
              <a:rPr sz="1550" b="1" spc="4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sidi-amar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(chaiiba)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-Annaba </a:t>
            </a:r>
            <a:r>
              <a:rPr sz="1550" b="1" dirty="0">
                <a:latin typeface="Calibri"/>
                <a:cs typeface="Calibri"/>
              </a:rPr>
              <a:t>adress:</a:t>
            </a:r>
            <a:r>
              <a:rPr sz="1550" b="1" spc="100" dirty="0">
                <a:latin typeface="Calibri"/>
                <a:cs typeface="Calibri"/>
              </a:rPr>
              <a:t> </a:t>
            </a:r>
            <a:r>
              <a:rPr sz="155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2"/>
              </a:rPr>
              <a:t>www.archi-</a:t>
            </a:r>
            <a:r>
              <a:rPr sz="155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2"/>
              </a:rPr>
              <a:t>annaba.com</a:t>
            </a:r>
            <a:r>
              <a:rPr sz="1550" b="1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tél/0.30.41.29.36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943820" y="9939277"/>
            <a:ext cx="24650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Calibri"/>
                <a:cs typeface="Calibri"/>
              </a:rPr>
              <a:t>Club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scientifique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du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département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52409" y="5941067"/>
            <a:ext cx="114935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0" dirty="0">
                <a:latin typeface="Calibri"/>
                <a:cs typeface="Calibri"/>
              </a:rPr>
              <a:t>Infrastructure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92" name="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472201" y="19253319"/>
            <a:ext cx="800294" cy="821144"/>
          </a:xfrm>
          <a:prstGeom prst="rect">
            <a:avLst/>
          </a:prstGeom>
        </p:spPr>
      </p:pic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8AC0A65D-82C0-4012-DF76-EE1D7D9E32DE}"/>
              </a:ext>
            </a:extLst>
          </p:cNvPr>
          <p:cNvGrpSpPr/>
          <p:nvPr/>
        </p:nvGrpSpPr>
        <p:grpSpPr>
          <a:xfrm>
            <a:off x="539750" y="10356851"/>
            <a:ext cx="7982598" cy="8131739"/>
            <a:chOff x="539750" y="10369506"/>
            <a:chExt cx="7982598" cy="8807033"/>
          </a:xfrm>
        </p:grpSpPr>
        <p:sp>
          <p:nvSpPr>
            <p:cNvPr id="76" name="object 76"/>
            <p:cNvSpPr txBox="1"/>
            <p:nvPr/>
          </p:nvSpPr>
          <p:spPr>
            <a:xfrm>
              <a:off x="996950" y="10737850"/>
              <a:ext cx="2851150" cy="50228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437515" marR="5080" indent="-425450">
                <a:lnSpc>
                  <a:spcPct val="100899"/>
                </a:lnSpc>
                <a:spcBef>
                  <a:spcPts val="95"/>
                </a:spcBef>
              </a:pPr>
              <a:r>
                <a:rPr sz="1550" b="1" dirty="0">
                  <a:latin typeface="Calibri"/>
                  <a:cs typeface="Calibri"/>
                </a:rPr>
                <a:t>Activités</a:t>
              </a:r>
              <a:r>
                <a:rPr sz="1550" b="1" spc="5" dirty="0">
                  <a:latin typeface="Calibri"/>
                  <a:cs typeface="Calibri"/>
                </a:rPr>
                <a:t> </a:t>
              </a:r>
              <a:r>
                <a:rPr sz="1550" b="1" dirty="0">
                  <a:latin typeface="Calibri"/>
                  <a:cs typeface="Calibri"/>
                </a:rPr>
                <a:t>organisées</a:t>
              </a:r>
              <a:r>
                <a:rPr sz="1550" b="1" spc="15" dirty="0">
                  <a:latin typeface="Calibri"/>
                  <a:cs typeface="Calibri"/>
                </a:rPr>
                <a:t> </a:t>
              </a:r>
              <a:r>
                <a:rPr sz="1550" b="1" dirty="0">
                  <a:latin typeface="Calibri"/>
                  <a:cs typeface="Calibri"/>
                </a:rPr>
                <a:t>dans</a:t>
              </a:r>
              <a:r>
                <a:rPr sz="1550" b="1" spc="-15" dirty="0">
                  <a:latin typeface="Calibri"/>
                  <a:cs typeface="Calibri"/>
                </a:rPr>
                <a:t> </a:t>
              </a:r>
              <a:r>
                <a:rPr sz="1550" b="1" dirty="0">
                  <a:latin typeface="Calibri"/>
                  <a:cs typeface="Calibri"/>
                </a:rPr>
                <a:t>un</a:t>
              </a:r>
              <a:r>
                <a:rPr sz="1550" b="1" spc="-10" dirty="0">
                  <a:latin typeface="Calibri"/>
                  <a:cs typeface="Calibri"/>
                </a:rPr>
                <a:t> </a:t>
              </a:r>
              <a:r>
                <a:rPr sz="1550" b="1" spc="-20" dirty="0">
                  <a:latin typeface="Calibri"/>
                  <a:cs typeface="Calibri"/>
                </a:rPr>
                <a:t>cadre </a:t>
              </a:r>
              <a:r>
                <a:rPr sz="1550" b="1" dirty="0">
                  <a:latin typeface="Calibri"/>
                  <a:cs typeface="Calibri"/>
                </a:rPr>
                <a:t>pédagogique</a:t>
              </a:r>
              <a:r>
                <a:rPr sz="1550" b="1" spc="-20" dirty="0">
                  <a:latin typeface="Calibri"/>
                  <a:cs typeface="Calibri"/>
                </a:rPr>
                <a:t> </a:t>
              </a:r>
              <a:r>
                <a:rPr sz="1550" b="1" spc="-10" dirty="0">
                  <a:latin typeface="Calibri"/>
                  <a:cs typeface="Calibri"/>
                </a:rPr>
                <a:t>2024-</a:t>
              </a:r>
              <a:r>
                <a:rPr sz="1550" b="1" spc="-20" dirty="0">
                  <a:latin typeface="Calibri"/>
                  <a:cs typeface="Calibri"/>
                </a:rPr>
                <a:t>2025</a:t>
              </a:r>
              <a:endParaRPr sz="1550" dirty="0">
                <a:latin typeface="Calibri"/>
                <a:cs typeface="Calibri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2997200" y="14248319"/>
              <a:ext cx="1504950" cy="3340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10795" rIns="0" bIns="0" rtlCol="0">
              <a:spAutoFit/>
            </a:bodyPr>
            <a:lstStyle/>
            <a:p>
              <a:pPr marL="95250" marR="5080" indent="-82550">
                <a:lnSpc>
                  <a:spcPct val="101600"/>
                </a:lnSpc>
                <a:spcBef>
                  <a:spcPts val="85"/>
                </a:spcBef>
              </a:pPr>
              <a:r>
                <a:rPr sz="1000" dirty="0">
                  <a:latin typeface="Calibri"/>
                  <a:cs typeface="Calibri"/>
                </a:rPr>
                <a:t>Des</a:t>
              </a:r>
              <a:r>
                <a:rPr sz="1000" spc="-2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sorties</a:t>
              </a:r>
              <a:r>
                <a:rPr sz="1000" spc="-20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pédagogiques</a:t>
              </a:r>
              <a:r>
                <a:rPr sz="1000" spc="-10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au</a:t>
              </a:r>
              <a:r>
                <a:rPr sz="1000" dirty="0">
                  <a:latin typeface="Calibri"/>
                  <a:cs typeface="Calibri"/>
                </a:rPr>
                <a:t> chantiers</a:t>
              </a:r>
              <a:r>
                <a:rPr sz="1000" spc="-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spc="-10" dirty="0">
                  <a:latin typeface="Calibri"/>
                  <a:cs typeface="Calibri"/>
                </a:rPr>
                <a:t>construction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615950" y="12608426"/>
              <a:ext cx="1600200" cy="3194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10795" rIns="0" bIns="0" rtlCol="0">
              <a:spAutoFit/>
            </a:bodyPr>
            <a:lstStyle/>
            <a:p>
              <a:pPr marL="268605" marR="5080" indent="-256540" algn="ctr">
                <a:lnSpc>
                  <a:spcPct val="101600"/>
                </a:lnSpc>
                <a:spcBef>
                  <a:spcPts val="85"/>
                </a:spcBef>
              </a:pPr>
              <a:r>
                <a:rPr sz="1000" dirty="0">
                  <a:latin typeface="Calibri"/>
                  <a:cs typeface="Calibri"/>
                </a:rPr>
                <a:t>Journée</a:t>
              </a:r>
              <a:r>
                <a:rPr sz="1000" spc="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de </a:t>
              </a:r>
              <a:r>
                <a:rPr sz="1000" spc="-10" dirty="0" err="1">
                  <a:latin typeface="Calibri"/>
                  <a:cs typeface="Calibri"/>
                </a:rPr>
                <a:t>sensibilisation</a:t>
              </a:r>
              <a:r>
                <a:rPr sz="1000" spc="-10" dirty="0">
                  <a:latin typeface="Calibri"/>
                  <a:cs typeface="Calibri"/>
                </a:rPr>
                <a:t> </a:t>
              </a:r>
              <a:r>
                <a:rPr sz="1000" dirty="0" err="1">
                  <a:latin typeface="Calibri"/>
                  <a:cs typeface="Calibri"/>
                </a:rPr>
                <a:t>su</a:t>
              </a:r>
              <a:r>
                <a:rPr lang="fr-FR" sz="1000" dirty="0">
                  <a:latin typeface="Calibri"/>
                  <a:cs typeface="Calibri"/>
                </a:rPr>
                <a:t>r</a:t>
              </a:r>
              <a:r>
                <a:rPr lang="fr-FR" sz="1000" spc="10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les</a:t>
              </a:r>
              <a:r>
                <a:rPr sz="1000" spc="15" dirty="0">
                  <a:latin typeface="Calibri"/>
                  <a:cs typeface="Calibri"/>
                </a:rPr>
                <a:t> </a:t>
              </a:r>
              <a:r>
                <a:rPr sz="1000" spc="-10" dirty="0">
                  <a:latin typeface="Calibri"/>
                  <a:cs typeface="Calibri"/>
                </a:rPr>
                <a:t>start-</a:t>
              </a:r>
              <a:r>
                <a:rPr sz="1000" spc="-25" dirty="0">
                  <a:latin typeface="Calibri"/>
                  <a:cs typeface="Calibri"/>
                </a:rPr>
                <a:t>ups</a:t>
              </a:r>
              <a:endParaRPr sz="1000" dirty="0">
                <a:latin typeface="Calibri"/>
                <a:cs typeface="Calibri"/>
              </a:endParaRPr>
            </a:p>
          </p:txBody>
        </p:sp>
        <p:grpSp>
          <p:nvGrpSpPr>
            <p:cNvPr id="79" name="object 79"/>
            <p:cNvGrpSpPr/>
            <p:nvPr/>
          </p:nvGrpSpPr>
          <p:grpSpPr>
            <a:xfrm>
              <a:off x="615951" y="10369506"/>
              <a:ext cx="7185754" cy="7344988"/>
              <a:chOff x="639073" y="10357920"/>
              <a:chExt cx="7185754" cy="6961444"/>
            </a:xfrm>
          </p:grpSpPr>
          <p:pic>
            <p:nvPicPr>
              <p:cNvPr id="80" name="object 80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39073" y="15797663"/>
                <a:ext cx="2104272" cy="1521701"/>
              </a:xfrm>
              <a:prstGeom prst="rect">
                <a:avLst/>
              </a:prstGeom>
            </p:spPr>
          </p:pic>
          <p:pic>
            <p:nvPicPr>
              <p:cNvPr id="82" name="object 82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677672" y="10436137"/>
                <a:ext cx="925331" cy="989174"/>
              </a:xfrm>
              <a:prstGeom prst="rect">
                <a:avLst/>
              </a:prstGeom>
            </p:spPr>
          </p:pic>
          <p:sp>
            <p:nvSpPr>
              <p:cNvPr id="83" name="object 83"/>
              <p:cNvSpPr/>
              <p:nvPr/>
            </p:nvSpPr>
            <p:spPr>
              <a:xfrm>
                <a:off x="4601472" y="10357920"/>
                <a:ext cx="1066800" cy="1095059"/>
              </a:xfrm>
              <a:custGeom>
                <a:avLst/>
                <a:gdLst/>
                <a:ahLst/>
                <a:cxnLst/>
                <a:rect l="l" t="t" r="r" b="b"/>
                <a:pathLst>
                  <a:path w="930910" h="1048384">
                    <a:moveTo>
                      <a:pt x="0" y="1048170"/>
                    </a:moveTo>
                    <a:lnTo>
                      <a:pt x="930650" y="1048170"/>
                    </a:lnTo>
                    <a:lnTo>
                      <a:pt x="930650" y="0"/>
                    </a:lnTo>
                    <a:lnTo>
                      <a:pt x="0" y="0"/>
                    </a:lnTo>
                    <a:lnTo>
                      <a:pt x="0" y="1048170"/>
                    </a:lnTo>
                    <a:close/>
                  </a:path>
                </a:pathLst>
              </a:custGeom>
              <a:ln w="531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4" name="object 84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811272" y="10357920"/>
                <a:ext cx="1013555" cy="1127674"/>
              </a:xfrm>
              <a:prstGeom prst="rect">
                <a:avLst/>
              </a:prstGeom>
            </p:spPr>
          </p:pic>
        </p:grpSp>
        <p:sp>
          <p:nvSpPr>
            <p:cNvPr id="85" name="object 85"/>
            <p:cNvSpPr txBox="1"/>
            <p:nvPr/>
          </p:nvSpPr>
          <p:spPr>
            <a:xfrm>
              <a:off x="615950" y="15486239"/>
              <a:ext cx="1600200" cy="4889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 indent="-635" algn="ctr">
                <a:lnSpc>
                  <a:spcPct val="101600"/>
                </a:lnSpc>
                <a:spcBef>
                  <a:spcPts val="85"/>
                </a:spcBef>
              </a:pPr>
              <a:r>
                <a:rPr sz="1000" dirty="0">
                  <a:latin typeface="Calibri"/>
                  <a:cs typeface="Calibri"/>
                </a:rPr>
                <a:t>Le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70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anniversaire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la</a:t>
              </a:r>
              <a:r>
                <a:rPr sz="1000" dirty="0">
                  <a:latin typeface="Calibri"/>
                  <a:cs typeface="Calibri"/>
                </a:rPr>
                <a:t> révolution</a:t>
              </a:r>
              <a:r>
                <a:rPr sz="1000" spc="-10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–</a:t>
              </a:r>
              <a:r>
                <a:rPr sz="1000" spc="-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au</a:t>
              </a:r>
              <a:r>
                <a:rPr sz="1000" spc="-10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niveau</a:t>
              </a:r>
              <a:r>
                <a:rPr sz="1000" spc="-5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du</a:t>
              </a:r>
              <a:r>
                <a:rPr sz="1000" spc="-10" dirty="0">
                  <a:latin typeface="Calibri"/>
                  <a:cs typeface="Calibri"/>
                </a:rPr>
                <a:t> département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39750" y="18787358"/>
              <a:ext cx="1447930" cy="3194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10795" rIns="0" bIns="0" rtlCol="0">
              <a:spAutoFit/>
            </a:bodyPr>
            <a:lstStyle/>
            <a:p>
              <a:pPr marL="389255" marR="5080" indent="-377190">
                <a:lnSpc>
                  <a:spcPct val="101600"/>
                </a:lnSpc>
                <a:spcBef>
                  <a:spcPts val="85"/>
                </a:spcBef>
              </a:pPr>
              <a:r>
                <a:rPr lang="fr-CA" sz="1000" dirty="0">
                  <a:latin typeface="Calibri"/>
                  <a:cs typeface="Calibri"/>
                </a:rPr>
                <a:t>    </a:t>
              </a:r>
              <a:r>
                <a:rPr sz="1000" dirty="0" err="1">
                  <a:latin typeface="Calibri"/>
                  <a:cs typeface="Calibri"/>
                </a:rPr>
                <a:t>Soutenance</a:t>
              </a:r>
              <a:r>
                <a:rPr sz="1000" spc="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des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spc="-10" dirty="0" err="1">
                  <a:latin typeface="Calibri"/>
                  <a:cs typeface="Calibri"/>
                </a:rPr>
                <a:t>projets</a:t>
              </a:r>
              <a:r>
                <a:rPr sz="1000" spc="-10" dirty="0">
                  <a:latin typeface="Calibri"/>
                  <a:cs typeface="Calibri"/>
                </a:rPr>
                <a:t> </a:t>
              </a:r>
              <a:r>
                <a:rPr lang="fr-CA" sz="1000" spc="-10" dirty="0">
                  <a:latin typeface="Calibri"/>
                  <a:cs typeface="Calibri"/>
                </a:rPr>
                <a:t>        </a:t>
              </a:r>
              <a:r>
                <a:rPr sz="1000" spc="-10" dirty="0">
                  <a:latin typeface="Calibri"/>
                  <a:cs typeface="Calibri"/>
                </a:rPr>
                <a:t>start-</a:t>
              </a:r>
              <a:r>
                <a:rPr sz="1000" spc="-25" dirty="0">
                  <a:latin typeface="Calibri"/>
                  <a:cs typeface="Calibri"/>
                </a:rPr>
                <a:t>ups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901950" y="17135076"/>
              <a:ext cx="1524000" cy="3194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10795" rIns="0" bIns="0" rtlCol="0">
              <a:spAutoFit/>
            </a:bodyPr>
            <a:lstStyle/>
            <a:p>
              <a:pPr marL="90805" marR="5080" indent="-78740" algn="ctr">
                <a:lnSpc>
                  <a:spcPct val="101600"/>
                </a:lnSpc>
                <a:spcBef>
                  <a:spcPts val="85"/>
                </a:spcBef>
              </a:pPr>
              <a:r>
                <a:rPr lang="fr-CA" sz="1000" dirty="0">
                  <a:latin typeface="Calibri"/>
                  <a:cs typeface="Calibri"/>
                </a:rPr>
                <a:t>       </a:t>
              </a:r>
              <a:r>
                <a:rPr sz="1000" dirty="0">
                  <a:latin typeface="Calibri"/>
                  <a:cs typeface="Calibri"/>
                </a:rPr>
                <a:t>Le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70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anniversaire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de</a:t>
              </a:r>
              <a:r>
                <a:rPr sz="1000" spc="-15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la</a:t>
              </a:r>
              <a:r>
                <a:rPr sz="1000" spc="-10" dirty="0">
                  <a:latin typeface="Calibri"/>
                  <a:cs typeface="Calibri"/>
                </a:rPr>
                <a:t> révolution-</a:t>
              </a:r>
              <a:r>
                <a:rPr sz="1000" dirty="0">
                  <a:latin typeface="Calibri"/>
                  <a:cs typeface="Calibri"/>
                </a:rPr>
                <a:t>-</a:t>
              </a:r>
              <a:r>
                <a:rPr sz="1000" spc="40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el</a:t>
              </a:r>
              <a:r>
                <a:rPr sz="1000" spc="45" dirty="0">
                  <a:latin typeface="Calibri"/>
                  <a:cs typeface="Calibri"/>
                </a:rPr>
                <a:t> </a:t>
              </a:r>
              <a:r>
                <a:rPr sz="1000" spc="-10" dirty="0">
                  <a:latin typeface="Calibri"/>
                  <a:cs typeface="Calibri"/>
                </a:rPr>
                <a:t>Bouni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5797550" y="10662042"/>
              <a:ext cx="908685" cy="45021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algn="ctr">
                <a:lnSpc>
                  <a:spcPts val="1675"/>
                </a:lnSpc>
                <a:spcBef>
                  <a:spcPts val="90"/>
                </a:spcBef>
              </a:pPr>
              <a:r>
                <a:rPr sz="1400" b="1" spc="-10" dirty="0">
                  <a:latin typeface="Calibri"/>
                  <a:cs typeface="Calibri"/>
                </a:rPr>
                <a:t>ARCHICLUB-</a:t>
              </a:r>
              <a:endParaRPr sz="1400" dirty="0">
                <a:latin typeface="Calibri"/>
                <a:cs typeface="Calibri"/>
              </a:endParaRPr>
            </a:p>
            <a:p>
              <a:pPr algn="ctr">
                <a:lnSpc>
                  <a:spcPts val="1675"/>
                </a:lnSpc>
              </a:pPr>
              <a:r>
                <a:rPr sz="1400" b="1" spc="-10" dirty="0">
                  <a:latin typeface="Calibri"/>
                  <a:cs typeface="Calibri"/>
                </a:rPr>
                <a:t>Annaba</a:t>
              </a:r>
              <a:endParaRPr sz="1400" dirty="0">
                <a:latin typeface="Calibri"/>
                <a:cs typeface="Calibri"/>
              </a:endParaRPr>
            </a:p>
          </p:txBody>
        </p:sp>
        <p:grpSp>
          <p:nvGrpSpPr>
            <p:cNvPr id="93" name="object 93"/>
            <p:cNvGrpSpPr/>
            <p:nvPr/>
          </p:nvGrpSpPr>
          <p:grpSpPr>
            <a:xfrm>
              <a:off x="4578350" y="12267649"/>
              <a:ext cx="3943998" cy="6908890"/>
              <a:chOff x="4578350" y="12265036"/>
              <a:chExt cx="3943998" cy="6441004"/>
            </a:xfrm>
          </p:grpSpPr>
          <p:pic>
            <p:nvPicPr>
              <p:cNvPr id="94" name="object 94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633184" y="14727083"/>
                <a:ext cx="2190100" cy="1209661"/>
              </a:xfrm>
              <a:prstGeom prst="rect">
                <a:avLst/>
              </a:prstGeom>
            </p:spPr>
          </p:pic>
          <p:pic>
            <p:nvPicPr>
              <p:cNvPr id="96" name="object 96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178550" y="16035046"/>
                <a:ext cx="2206838" cy="1299946"/>
              </a:xfrm>
              <a:prstGeom prst="rect">
                <a:avLst/>
              </a:prstGeom>
            </p:spPr>
          </p:pic>
          <p:pic>
            <p:nvPicPr>
              <p:cNvPr id="98" name="object 98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619637" y="17419947"/>
                <a:ext cx="2320914" cy="1286093"/>
              </a:xfrm>
              <a:prstGeom prst="rect">
                <a:avLst/>
              </a:prstGeom>
            </p:spPr>
          </p:pic>
          <p:pic>
            <p:nvPicPr>
              <p:cNvPr id="100" name="object 100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578350" y="12265036"/>
                <a:ext cx="2251236" cy="1209590"/>
              </a:xfrm>
              <a:prstGeom prst="rect">
                <a:avLst/>
              </a:prstGeom>
            </p:spPr>
          </p:pic>
          <p:pic>
            <p:nvPicPr>
              <p:cNvPr id="102" name="object 102"/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6332248" y="13496059"/>
                <a:ext cx="2190100" cy="1168242"/>
              </a:xfrm>
              <a:prstGeom prst="rect">
                <a:avLst/>
              </a:prstGeom>
            </p:spPr>
          </p:pic>
        </p:grpSp>
        <p:sp>
          <p:nvSpPr>
            <p:cNvPr id="104" name="object 104"/>
            <p:cNvSpPr txBox="1"/>
            <p:nvPr/>
          </p:nvSpPr>
          <p:spPr>
            <a:xfrm>
              <a:off x="5187950" y="11652250"/>
              <a:ext cx="2464435" cy="50228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701040" marR="5080" indent="-688975">
                <a:lnSpc>
                  <a:spcPct val="100899"/>
                </a:lnSpc>
                <a:spcBef>
                  <a:spcPts val="95"/>
                </a:spcBef>
              </a:pPr>
              <a:r>
                <a:rPr sz="1550" b="1" dirty="0">
                  <a:latin typeface="Calibri"/>
                  <a:cs typeface="Calibri"/>
                </a:rPr>
                <a:t>Projets réalisés</a:t>
              </a:r>
              <a:r>
                <a:rPr sz="1550" b="1" spc="15" dirty="0">
                  <a:latin typeface="Calibri"/>
                  <a:cs typeface="Calibri"/>
                </a:rPr>
                <a:t> </a:t>
              </a:r>
              <a:r>
                <a:rPr sz="1550" b="1" dirty="0">
                  <a:latin typeface="Calibri"/>
                  <a:cs typeface="Calibri"/>
                </a:rPr>
                <a:t>dans</a:t>
              </a:r>
              <a:r>
                <a:rPr sz="1550" b="1" spc="-5" dirty="0">
                  <a:latin typeface="Calibri"/>
                  <a:cs typeface="Calibri"/>
                </a:rPr>
                <a:t> </a:t>
              </a:r>
              <a:r>
                <a:rPr sz="1550" b="1" dirty="0">
                  <a:latin typeface="Calibri"/>
                  <a:cs typeface="Calibri"/>
                </a:rPr>
                <a:t>un</a:t>
              </a:r>
              <a:r>
                <a:rPr sz="1550" b="1" spc="-5" dirty="0">
                  <a:latin typeface="Calibri"/>
                  <a:cs typeface="Calibri"/>
                </a:rPr>
                <a:t> </a:t>
              </a:r>
              <a:r>
                <a:rPr sz="1550" b="1" spc="-10" dirty="0">
                  <a:latin typeface="Calibri"/>
                  <a:cs typeface="Calibri"/>
                </a:rPr>
                <a:t>cadre pédagogique</a:t>
              </a:r>
              <a:endParaRPr sz="1550" dirty="0">
                <a:latin typeface="Calibri"/>
                <a:cs typeface="Calibri"/>
              </a:endParaRPr>
            </a:p>
          </p:txBody>
        </p:sp>
        <p:cxnSp>
          <p:nvCxnSpPr>
            <p:cNvPr id="106" name="Connecteur : en angle 105">
              <a:extLst>
                <a:ext uri="{FF2B5EF4-FFF2-40B4-BE49-F238E27FC236}">
                  <a16:creationId xmlns:a16="http://schemas.microsoft.com/office/drawing/2014/main" id="{5F7145F1-7777-468C-FA0A-71B11365F2D4}"/>
                </a:ext>
              </a:extLst>
            </p:cNvPr>
            <p:cNvCxnSpPr>
              <a:cxnSpLocks/>
              <a:stCxn id="78" idx="0"/>
              <a:endCxn id="68" idx="1"/>
            </p:cNvCxnSpPr>
            <p:nvPr/>
          </p:nvCxnSpPr>
          <p:spPr>
            <a:xfrm rot="5400000" flipH="1" flipV="1">
              <a:off x="1765233" y="12060963"/>
              <a:ext cx="198279" cy="89664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 : en angle 116">
              <a:extLst>
                <a:ext uri="{FF2B5EF4-FFF2-40B4-BE49-F238E27FC236}">
                  <a16:creationId xmlns:a16="http://schemas.microsoft.com/office/drawing/2014/main" id="{D33835A2-CB34-EDC8-58D7-2BAB51845F22}"/>
                </a:ext>
              </a:extLst>
            </p:cNvPr>
            <p:cNvCxnSpPr>
              <a:stCxn id="77" idx="0"/>
              <a:endCxn id="70" idx="3"/>
            </p:cNvCxnSpPr>
            <p:nvPr/>
          </p:nvCxnSpPr>
          <p:spPr>
            <a:xfrm rot="16200000" flipV="1">
              <a:off x="3096755" y="13595399"/>
              <a:ext cx="305715" cy="100012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BB9F9F01-80CC-CE57-FFBB-3712F744E025}"/>
                </a:ext>
              </a:extLst>
            </p:cNvPr>
            <p:cNvCxnSpPr>
              <a:cxnSpLocks/>
              <a:stCxn id="87" idx="0"/>
              <a:endCxn id="80" idx="3"/>
            </p:cNvCxnSpPr>
            <p:nvPr/>
          </p:nvCxnSpPr>
          <p:spPr>
            <a:xfrm rot="16200000" flipV="1">
              <a:off x="3080411" y="16551536"/>
              <a:ext cx="223352" cy="94372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 : en angle 121">
              <a:extLst>
                <a:ext uri="{FF2B5EF4-FFF2-40B4-BE49-F238E27FC236}">
                  <a16:creationId xmlns:a16="http://schemas.microsoft.com/office/drawing/2014/main" id="{D47A10F7-CD7C-E887-0CA6-B77271730089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rot="5400000" flipH="1" flipV="1">
              <a:off x="1721110" y="14914999"/>
              <a:ext cx="266180" cy="87630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cteur : en angle 128">
              <a:extLst>
                <a:ext uri="{FF2B5EF4-FFF2-40B4-BE49-F238E27FC236}">
                  <a16:creationId xmlns:a16="http://schemas.microsoft.com/office/drawing/2014/main" id="{1FEE1AF8-0C95-3250-4DEA-D93ACF4D283D}"/>
                </a:ext>
              </a:extLst>
            </p:cNvPr>
            <p:cNvCxnSpPr>
              <a:cxnSpLocks/>
              <a:stCxn id="86" idx="0"/>
              <a:endCxn id="74" idx="1"/>
            </p:cNvCxnSpPr>
            <p:nvPr/>
          </p:nvCxnSpPr>
          <p:spPr>
            <a:xfrm rot="5400000" flipH="1" flipV="1">
              <a:off x="1518732" y="18166142"/>
              <a:ext cx="366200" cy="876235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necteur : en angle 143">
              <a:extLst>
                <a:ext uri="{FF2B5EF4-FFF2-40B4-BE49-F238E27FC236}">
                  <a16:creationId xmlns:a16="http://schemas.microsoft.com/office/drawing/2014/main" id="{844D8B7C-2485-F2CB-5D5A-ADB009FF0EF9}"/>
                </a:ext>
              </a:extLst>
            </p:cNvPr>
            <p:cNvCxnSpPr>
              <a:cxnSpLocks/>
              <a:stCxn id="100" idx="3"/>
              <a:endCxn id="102" idx="0"/>
            </p:cNvCxnSpPr>
            <p:nvPr/>
          </p:nvCxnSpPr>
          <p:spPr>
            <a:xfrm>
              <a:off x="6829586" y="12916378"/>
              <a:ext cx="597712" cy="671718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 : en angle 148">
              <a:extLst>
                <a:ext uri="{FF2B5EF4-FFF2-40B4-BE49-F238E27FC236}">
                  <a16:creationId xmlns:a16="http://schemas.microsoft.com/office/drawing/2014/main" id="{A3700272-13E1-8D56-DDA1-E90041C51496}"/>
                </a:ext>
              </a:extLst>
            </p:cNvPr>
            <p:cNvCxnSpPr>
              <a:stCxn id="102" idx="1"/>
              <a:endCxn id="94" idx="0"/>
            </p:cNvCxnSpPr>
            <p:nvPr/>
          </p:nvCxnSpPr>
          <p:spPr>
            <a:xfrm rot="10800000" flipV="1">
              <a:off x="5728234" y="14214648"/>
              <a:ext cx="604014" cy="693895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 : en angle 150">
              <a:extLst>
                <a:ext uri="{FF2B5EF4-FFF2-40B4-BE49-F238E27FC236}">
                  <a16:creationId xmlns:a16="http://schemas.microsoft.com/office/drawing/2014/main" id="{F5728A9C-6359-3043-8194-75CAEE259DCA}"/>
                </a:ext>
              </a:extLst>
            </p:cNvPr>
            <p:cNvCxnSpPr>
              <a:cxnSpLocks/>
              <a:stCxn id="94" idx="3"/>
              <a:endCxn id="96" idx="0"/>
            </p:cNvCxnSpPr>
            <p:nvPr/>
          </p:nvCxnSpPr>
          <p:spPr>
            <a:xfrm>
              <a:off x="6823284" y="15557310"/>
              <a:ext cx="458685" cy="754209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 : en angle 155">
              <a:extLst>
                <a:ext uri="{FF2B5EF4-FFF2-40B4-BE49-F238E27FC236}">
                  <a16:creationId xmlns:a16="http://schemas.microsoft.com/office/drawing/2014/main" id="{DA5E1D8D-4579-3AFE-B7A4-5588016B81B3}"/>
                </a:ext>
              </a:extLst>
            </p:cNvPr>
            <p:cNvCxnSpPr>
              <a:cxnSpLocks/>
              <a:stCxn id="96" idx="1"/>
              <a:endCxn id="98" idx="0"/>
            </p:cNvCxnSpPr>
            <p:nvPr/>
          </p:nvCxnSpPr>
          <p:spPr>
            <a:xfrm rot="10800000" flipV="1">
              <a:off x="5780094" y="17008707"/>
              <a:ext cx="398456" cy="788315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309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YAHIA</cp:lastModifiedBy>
  <cp:revision>5</cp:revision>
  <dcterms:created xsi:type="dcterms:W3CDTF">2025-04-23T16:14:23Z</dcterms:created>
  <dcterms:modified xsi:type="dcterms:W3CDTF">2025-04-23T20:51:34Z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2025-04-23T00:00:00Z</vt:filetime>
  </property>
  <property fmtid="{D5CDD505-2E9C-101B-9397-08002B2CF9AE}" pid="5" name="Producer">
    <vt:lpwstr>Microsoft® PowerPoint® pour Microsoft 365</vt:lpwstr>
  </property>
</Properties>
</file>